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9" r:id="rId22"/>
    <p:sldId id="278" r:id="rId23"/>
    <p:sldId id="280" r:id="rId24"/>
    <p:sldId id="281" r:id="rId25"/>
    <p:sldId id="282" r:id="rId26"/>
    <p:sldId id="283" r:id="rId27"/>
    <p:sldId id="284" r:id="rId28"/>
    <p:sldId id="286" r:id="rId29"/>
    <p:sldId id="285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 autoAdjust="0"/>
    <p:restoredTop sz="94660"/>
  </p:normalViewPr>
  <p:slideViewPr>
    <p:cSldViewPr snapToGrid="0">
      <p:cViewPr>
        <p:scale>
          <a:sx n="60" d="100"/>
          <a:sy n="60" d="100"/>
        </p:scale>
        <p:origin x="114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24E9D-7161-4D28-B70F-28EA02D68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BBD512-8596-4D99-8904-8B57307912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AF025F-CDC6-4B3B-8F5B-610F4F24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9C83-928B-4AD7-A002-8B730E028F67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C3F227-4CF6-4A77-9805-FD16B6A63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5BA92-8CCB-4C84-8C2A-CA489ED2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A39B-58A1-45B4-A4BA-1A6B799BC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89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527CD-8435-4F5D-A002-3AC849E2C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F56ADC-BC0D-4852-87E6-AABDDA845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A2E40-68ED-4B7A-B1E4-BC51FE7E4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9C83-928B-4AD7-A002-8B730E028F67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59904F-7AFD-45C9-8BF4-AF48DBA01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3E4CC-F390-47ED-A69F-1362E2221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A39B-58A1-45B4-A4BA-1A6B799BC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12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55F51E-5406-4EF3-9250-DAC0F17ACE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0A0A26-0FC7-429F-8694-BB9F1AF5FC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995738-9304-4F50-B318-51CE16397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9C83-928B-4AD7-A002-8B730E028F67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F23B3-C131-455A-8FB1-10E1EEA18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669B3-EAC4-4B82-9376-4F3580A67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A39B-58A1-45B4-A4BA-1A6B799BC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16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A2D4ED-B0EC-42DF-890D-A2ADB5F3C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1FCB38-7166-4003-AAC3-E2E8F29C4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A3012-B20E-4203-8FAD-61FF76F53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9C83-928B-4AD7-A002-8B730E028F67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70D0C-2E52-4AB3-A9F6-7FD8C22DB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3C7960-791A-4537-9319-3F37DAD99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A39B-58A1-45B4-A4BA-1A6B799BC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971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8DCC4-A4FD-46DA-A3A0-BAF0CC160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4F03E-285D-4EB8-A428-B26B71B39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EE404A-5329-469F-8554-D5AAFA3F5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9C83-928B-4AD7-A002-8B730E028F67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ACEF2-4478-4192-A40F-48EDBE6A9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CFF9D-9A93-4C3E-A96E-45E16C9C7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A39B-58A1-45B4-A4BA-1A6B799BC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755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FBFD85-B93D-4EE6-9861-A8D846BF2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19781-F4AC-4400-8F65-B4C6CC8A72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C1E20-6D4C-4E76-B4E4-DB10A3F3A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E8EB29-3A40-4354-80AC-B71439275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9C83-928B-4AD7-A002-8B730E028F67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EF580D-7C80-46CE-A0CF-36CD88A9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69757-0BFB-4854-A05C-E46B83F41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A39B-58A1-45B4-A4BA-1A6B799BC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99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A9A05-D978-4B9A-ADC9-C8836471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369EA-33C3-4664-8F9A-58440C92FC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3CD2B9-2E9B-4DCF-8DEE-F09DC90975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E3BC07-0F11-44E4-8583-5D5A77E3AB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86AE0F-09F2-44F4-8243-FD8AA1A4BF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6264AB-42E7-47C7-A50F-F2B99CBD1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9C83-928B-4AD7-A002-8B730E028F67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634DF3-BDF6-4C79-8E23-67C084B4C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246628-69EC-4AB1-B7E8-7D0F04E45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A39B-58A1-45B4-A4BA-1A6B799BC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58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3AA59-2466-4B14-A5FB-42E54D601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A482FC-EC80-4964-A99D-D647BBDC2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9C83-928B-4AD7-A002-8B730E028F67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998C6A-E66C-4668-84D9-9C0F07064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CFC5D8-05E4-403A-8B91-F90B428CA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A39B-58A1-45B4-A4BA-1A6B799BC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23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F4951C-0D0B-4B11-8B13-89C6D3AE5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9C83-928B-4AD7-A002-8B730E028F67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E4CC1B-38A0-44DE-91E2-4D86FE877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5E706-8459-4355-8243-40E0167A5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A39B-58A1-45B4-A4BA-1A6B799BC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58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13371-2319-44A2-BB15-9DC376F42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143999-11B4-4E66-B51D-9DF3AF7A2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1C5760-6FA0-4650-903A-4559052BC3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4DD6B6-4539-4E68-A8AB-7418E26A6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9C83-928B-4AD7-A002-8B730E028F67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40BE9-BCC8-419B-BB87-58A56F180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0BE502-B4E5-4C11-9526-9A98D7247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A39B-58A1-45B4-A4BA-1A6B799BC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75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6A419-359A-4A54-A376-DF519BB11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60AC52-956F-4C2A-98C9-507ACFD06A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46681-BB7E-4FBD-AA51-1D43642F28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45FC3-3A86-4A3D-9D25-EF1442CDE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6D9C83-928B-4AD7-A002-8B730E028F67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399F7D-5F18-4223-8E45-85E1DB9DF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65E3CE-7A9A-4595-8837-37EA7840C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CA39B-58A1-45B4-A4BA-1A6B799BC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492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5560DB9-B194-4116-B9F5-45CE1A1CB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7668E-FE2E-43F2-ADE5-CC480A4D3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C92625-145F-4F96-86A0-E7092085E4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6D9C83-928B-4AD7-A002-8B730E028F67}" type="datetimeFigureOut">
              <a:rPr lang="en-US" smtClean="0"/>
              <a:t>9/5/2020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514DB-B93B-444F-8BE2-C7149B876B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0A29D5-527B-4B3B-BC01-8326574FAD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CA39B-58A1-45B4-A4BA-1A6B799BCA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701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7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s://www.wikiwand.com/en/Statistical_hypothesis_testing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www.wikiwand.com/en/Linear_algebra" TargetMode="External"/><Relationship Id="rId7" Type="http://schemas.openxmlformats.org/officeDocument/2006/relationships/hyperlink" Target="https://www.wikiwand.com/en/Diagonal_matrix" TargetMode="External"/><Relationship Id="rId2" Type="http://schemas.openxmlformats.org/officeDocument/2006/relationships/hyperlink" Target="https://www.wikiwand.com/en/Mathematic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wikiwand.com/en/Diagonalizable_matrix" TargetMode="External"/><Relationship Id="rId5" Type="http://schemas.openxmlformats.org/officeDocument/2006/relationships/hyperlink" Target="https://www.wikiwand.com/en/Matrix_(mathematics)" TargetMode="External"/><Relationship Id="rId4" Type="http://schemas.openxmlformats.org/officeDocument/2006/relationships/hyperlink" Target="https://www.wikiwand.com/en/Linear_operator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73141-D78C-4DE9-8875-A74150CC62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6</a:t>
            </a:r>
            <a:br>
              <a:rPr lang="en-US" dirty="0"/>
            </a:br>
            <a:r>
              <a:rPr lang="en-US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536042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rmAutofit fontScale="90000"/>
          </a:bodyPr>
          <a:lstStyle/>
          <a:p>
            <a:r>
              <a:rPr lang="en-US" sz="3100" b="1" dirty="0">
                <a:solidFill>
                  <a:srgbClr val="474747"/>
                </a:solidFill>
                <a:effectLst/>
                <a:latin typeface="Open Sans"/>
              </a:rPr>
              <a:t>Multivariate Regression: Definitions, Modeling, and Matrix LSE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42" y="431826"/>
            <a:ext cx="12052178" cy="6332958"/>
          </a:xfrm>
        </p:spPr>
        <p:txBody>
          <a:bodyPr>
            <a:normAutofit/>
          </a:bodyPr>
          <a:lstStyle/>
          <a:p>
            <a:r>
              <a:rPr lang="en-US" sz="2500" dirty="0"/>
              <a:t>In </a:t>
            </a:r>
            <a:r>
              <a:rPr lang="en-US" sz="2500" b="1" dirty="0"/>
              <a:t>multivariate</a:t>
            </a:r>
            <a:r>
              <a:rPr lang="en-US" sz="2500" dirty="0"/>
              <a:t> </a:t>
            </a:r>
            <a:r>
              <a:rPr lang="en-US" sz="2500" b="1" dirty="0"/>
              <a:t>case</a:t>
            </a:r>
            <a:r>
              <a:rPr lang="en-US" sz="2500" dirty="0"/>
              <a:t> we have more than 1 Xi, that is </a:t>
            </a:r>
            <a:r>
              <a:rPr lang="en-US" sz="2500" b="1" dirty="0"/>
              <a:t>X is in Rp</a:t>
            </a:r>
            <a:r>
              <a:rPr lang="en-US" sz="2500" dirty="0"/>
              <a:t>; our model:</a:t>
            </a:r>
          </a:p>
          <a:p>
            <a:r>
              <a:rPr lang="en-US" sz="2500" dirty="0"/>
              <a:t>Here X (</a:t>
            </a:r>
            <a:r>
              <a:rPr lang="en-US" sz="2500" dirty="0" err="1"/>
              <a:t>expl</a:t>
            </a:r>
            <a:r>
              <a:rPr lang="en-US" sz="2500" dirty="0"/>
              <a:t> variables), beta (</a:t>
            </a:r>
            <a:r>
              <a:rPr lang="en-US" sz="2500" dirty="0" err="1"/>
              <a:t>coeff</a:t>
            </a:r>
            <a:r>
              <a:rPr lang="en-US" sz="2500" dirty="0"/>
              <a:t>), eps (error terms) and Y (response var) all </a:t>
            </a:r>
            <a:r>
              <a:rPr lang="en-US" sz="2500" b="1" dirty="0"/>
              <a:t>are vectors</a:t>
            </a:r>
          </a:p>
          <a:p>
            <a:r>
              <a:rPr lang="en-US" sz="2500" b="1" dirty="0"/>
              <a:t>1</a:t>
            </a:r>
            <a:r>
              <a:rPr lang="en-US" sz="2500" b="1" baseline="30000" dirty="0"/>
              <a:t>st</a:t>
            </a:r>
            <a:r>
              <a:rPr lang="en-US" sz="2500" b="1" dirty="0"/>
              <a:t> term </a:t>
            </a:r>
            <a:r>
              <a:rPr lang="en-US" sz="2500" dirty="0"/>
              <a:t>of X vector is </a:t>
            </a:r>
            <a:r>
              <a:rPr lang="en-US" sz="2500" b="1" dirty="0"/>
              <a:t>1</a:t>
            </a:r>
            <a:r>
              <a:rPr lang="en-US" sz="2500" dirty="0"/>
              <a:t>, as this corresponds to </a:t>
            </a:r>
            <a:r>
              <a:rPr lang="en-US" sz="2500" b="1" dirty="0"/>
              <a:t>multiplication with intercept</a:t>
            </a:r>
          </a:p>
          <a:p>
            <a:r>
              <a:rPr lang="en-US" sz="2500" dirty="0"/>
              <a:t>Again </a:t>
            </a:r>
            <a:r>
              <a:rPr lang="en-US" sz="2500" b="1" dirty="0"/>
              <a:t>E[eps]=0 and </a:t>
            </a:r>
            <a:r>
              <a:rPr lang="en-US" sz="2500" b="1" dirty="0" err="1"/>
              <a:t>cov</a:t>
            </a:r>
            <a:r>
              <a:rPr lang="en-US" sz="2500" b="1" dirty="0"/>
              <a:t>(</a:t>
            </a:r>
            <a:r>
              <a:rPr lang="en-US" sz="2500" b="1" dirty="0" err="1"/>
              <a:t>Xi,ei</a:t>
            </a:r>
            <a:r>
              <a:rPr lang="en-US" sz="2500" b="1" dirty="0"/>
              <a:t>)=0 </a:t>
            </a:r>
            <a:r>
              <a:rPr lang="en-US" sz="2500" dirty="0"/>
              <a:t>(this time vectors)</a:t>
            </a:r>
          </a:p>
          <a:p>
            <a:endParaRPr lang="en-US" sz="2500" dirty="0"/>
          </a:p>
          <a:p>
            <a:endParaRPr lang="en-US" sz="2500" dirty="0"/>
          </a:p>
          <a:p>
            <a:endParaRPr lang="en-US" sz="2500" dirty="0"/>
          </a:p>
          <a:p>
            <a:endParaRPr lang="en-US" sz="2500" dirty="0"/>
          </a:p>
          <a:p>
            <a:endParaRPr lang="en-US" sz="2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408F4-A892-4234-B438-689E892D2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23" y="3044502"/>
            <a:ext cx="4900474" cy="37485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63D2491-36E0-4ED7-AF60-942F290DC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110" y="478062"/>
            <a:ext cx="2287372" cy="3105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0A177E-D0D5-4FD1-BD80-83DBEF1EA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13" y="2295524"/>
            <a:ext cx="6659271" cy="6163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0B8B2F4-E866-4CBA-AE8C-9F19EC7DDF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246" y="2296404"/>
            <a:ext cx="2549048" cy="56978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0416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313131"/>
                </a:solidFill>
                <a:effectLst/>
                <a:latin typeface="Open Sans"/>
              </a:rPr>
              <a:t>Multivariate Linear Regression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42" y="600504"/>
            <a:ext cx="12052178" cy="6182036"/>
          </a:xfrm>
        </p:spPr>
        <p:txBody>
          <a:bodyPr/>
          <a:lstStyle/>
          <a:p>
            <a:pPr marL="0" indent="0" algn="l">
              <a:buNone/>
            </a:pPr>
            <a:r>
              <a:rPr lang="en-GB" b="0" i="0" dirty="0">
                <a:solidFill>
                  <a:srgbClr val="313131"/>
                </a:solidFill>
                <a:effectLst/>
                <a:latin typeface="Open Sans"/>
              </a:rPr>
              <a:t>At the end of this lecture, you will be able to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13131"/>
                </a:solidFill>
                <a:effectLst/>
                <a:latin typeface="Open Sans"/>
              </a:rPr>
              <a:t>Write down the </a:t>
            </a:r>
            <a:r>
              <a:rPr lang="en-GB" b="1" i="0" dirty="0">
                <a:solidFill>
                  <a:srgbClr val="0000FF"/>
                </a:solidFill>
                <a:effectLst/>
                <a:latin typeface="inherit"/>
              </a:rPr>
              <a:t>multivariate linear regression model</a:t>
            </a:r>
            <a:r>
              <a:rPr lang="en-GB" b="0" i="0" dirty="0">
                <a:solidFill>
                  <a:srgbClr val="313131"/>
                </a:solidFill>
                <a:effectLst/>
                <a:latin typeface="Open Sans"/>
              </a:rPr>
              <a:t> 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13131"/>
                </a:solidFill>
                <a:effectLst/>
                <a:latin typeface="Open Sans"/>
              </a:rPr>
              <a:t>Compute the </a:t>
            </a:r>
            <a:r>
              <a:rPr lang="en-GB" b="1" i="0" dirty="0">
                <a:solidFill>
                  <a:srgbClr val="0000FF"/>
                </a:solidFill>
                <a:effectLst/>
                <a:latin typeface="inherit"/>
              </a:rPr>
              <a:t>distribution of the least square estimator (LSE)</a:t>
            </a:r>
            <a:r>
              <a:rPr lang="en-GB" b="0" i="0" dirty="0">
                <a:solidFill>
                  <a:srgbClr val="313131"/>
                </a:solidFill>
                <a:effectLst/>
                <a:latin typeface="Open Sans"/>
              </a:rPr>
              <a:t> for linear regression with </a:t>
            </a:r>
            <a:r>
              <a:rPr lang="en-GB" b="1" i="0" dirty="0">
                <a:solidFill>
                  <a:srgbClr val="0000FF"/>
                </a:solidFill>
                <a:effectLst/>
                <a:latin typeface="inherit"/>
              </a:rPr>
              <a:t>deterministic design</a:t>
            </a:r>
            <a:r>
              <a:rPr lang="en-GB" b="0" i="0" dirty="0">
                <a:solidFill>
                  <a:srgbClr val="313131"/>
                </a:solidFill>
                <a:effectLst/>
                <a:latin typeface="Open Sans"/>
              </a:rPr>
              <a:t> 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13131"/>
                </a:solidFill>
                <a:effectLst/>
                <a:latin typeface="Open Sans"/>
              </a:rPr>
              <a:t>Know that in the setting of deterministic design, the least square estimator is the </a:t>
            </a:r>
            <a:r>
              <a:rPr lang="en-GB" b="1" i="0" dirty="0">
                <a:solidFill>
                  <a:srgbClr val="313131"/>
                </a:solidFill>
                <a:effectLst/>
                <a:latin typeface="Open Sans"/>
              </a:rPr>
              <a:t>maximum likelihood estimator</a:t>
            </a:r>
            <a:r>
              <a:rPr lang="en-GB" b="0" i="0" dirty="0">
                <a:solidFill>
                  <a:srgbClr val="313131"/>
                </a:solidFill>
                <a:effectLst/>
                <a:latin typeface="Open Sans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13131"/>
                </a:solidFill>
                <a:effectLst/>
                <a:latin typeface="Open Sans"/>
              </a:rPr>
              <a:t>Compute the </a:t>
            </a:r>
            <a:r>
              <a:rPr lang="en-GB" b="1" i="0" dirty="0">
                <a:solidFill>
                  <a:srgbClr val="0000FF"/>
                </a:solidFill>
                <a:effectLst/>
                <a:latin typeface="inherit"/>
              </a:rPr>
              <a:t>quadratic risk</a:t>
            </a:r>
            <a:r>
              <a:rPr lang="en-GB" b="0" i="0" dirty="0">
                <a:solidFill>
                  <a:srgbClr val="313131"/>
                </a:solidFill>
                <a:effectLst/>
                <a:latin typeface="Open Sans"/>
              </a:rPr>
              <a:t> and </a:t>
            </a:r>
            <a:r>
              <a:rPr lang="en-GB" b="1" i="0" dirty="0">
                <a:solidFill>
                  <a:srgbClr val="0000FF"/>
                </a:solidFill>
                <a:effectLst/>
                <a:latin typeface="inherit"/>
              </a:rPr>
              <a:t>prediction error</a:t>
            </a:r>
            <a:r>
              <a:rPr lang="en-GB" b="0" i="0" dirty="0">
                <a:solidFill>
                  <a:srgbClr val="313131"/>
                </a:solidFill>
                <a:effectLst/>
                <a:latin typeface="Open Sans"/>
              </a:rPr>
              <a:t> of the LSE.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13131"/>
                </a:solidFill>
                <a:effectLst/>
                <a:latin typeface="Open Sans"/>
              </a:rPr>
              <a:t>Perform </a:t>
            </a:r>
            <a:r>
              <a:rPr lang="en-GB" b="1" i="0" dirty="0">
                <a:solidFill>
                  <a:srgbClr val="0000FF"/>
                </a:solidFill>
                <a:effectLst/>
                <a:latin typeface="inherit"/>
              </a:rPr>
              <a:t>hypothesis test</a:t>
            </a:r>
            <a:r>
              <a:rPr lang="en-GB" b="0" i="0" dirty="0">
                <a:solidFill>
                  <a:srgbClr val="313131"/>
                </a:solidFill>
                <a:effectLst/>
                <a:latin typeface="Open Sans"/>
              </a:rPr>
              <a:t> for linear regression models.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13131"/>
                </a:solidFill>
                <a:effectLst/>
                <a:latin typeface="Open Sans"/>
              </a:rPr>
              <a:t>Design </a:t>
            </a:r>
            <a:r>
              <a:rPr lang="en-GB" b="1" i="0" dirty="0">
                <a:solidFill>
                  <a:srgbClr val="0000FF"/>
                </a:solidFill>
                <a:effectLst/>
                <a:latin typeface="inherit"/>
              </a:rPr>
              <a:t>Bonferroni's tests</a:t>
            </a:r>
            <a:r>
              <a:rPr lang="en-GB" b="0" i="0" dirty="0">
                <a:solidFill>
                  <a:srgbClr val="313131"/>
                </a:solidFill>
                <a:effectLst/>
                <a:latin typeface="Open Sans"/>
              </a:rPr>
              <a:t> for testing multiple hypotheses.</a:t>
            </a:r>
          </a:p>
        </p:txBody>
      </p:sp>
    </p:spTree>
    <p:extLst>
      <p:ext uri="{BB962C8B-B14F-4D97-AF65-F5344CB8AC3E}">
        <p14:creationId xmlns:p14="http://schemas.microsoft.com/office/powerpoint/2010/main" val="3517249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rmAutofit fontScale="90000"/>
          </a:bodyPr>
          <a:lstStyle/>
          <a:p>
            <a:r>
              <a:rPr lang="en-US" dirty="0"/>
              <a:t>Linear independence and span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" y="591626"/>
            <a:ext cx="12052178" cy="6182036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Linear independence</a:t>
            </a:r>
          </a:p>
          <a:p>
            <a:r>
              <a:rPr lang="en-US" sz="2600" b="1" dirty="0"/>
              <a:t>Vectors v1,…,</a:t>
            </a:r>
            <a:r>
              <a:rPr lang="en-US" sz="2600" b="1" dirty="0" err="1"/>
              <a:t>vn</a:t>
            </a:r>
            <a:r>
              <a:rPr lang="en-US" sz="2600" b="1" dirty="0"/>
              <a:t> </a:t>
            </a:r>
            <a:r>
              <a:rPr lang="en-US" sz="2600" dirty="0"/>
              <a:t>are said to be </a:t>
            </a:r>
            <a:r>
              <a:rPr lang="en-US" sz="2600" b="1" dirty="0"/>
              <a:t>linearly dependent </a:t>
            </a:r>
            <a:r>
              <a:rPr lang="en-US" sz="2600" dirty="0"/>
              <a:t>if there exist </a:t>
            </a:r>
            <a:r>
              <a:rPr lang="en-US" sz="2600" b="1" dirty="0"/>
              <a:t>scalars</a:t>
            </a:r>
            <a:r>
              <a:rPr lang="en-US" sz="2600" dirty="0"/>
              <a:t> </a:t>
            </a:r>
            <a:r>
              <a:rPr lang="en-US" sz="2600" b="1" dirty="0"/>
              <a:t>c1,…, </a:t>
            </a:r>
            <a:r>
              <a:rPr lang="en-US" sz="2600" b="1" dirty="0" err="1"/>
              <a:t>cn</a:t>
            </a:r>
            <a:r>
              <a:rPr lang="en-US" sz="2600" b="1" dirty="0"/>
              <a:t> </a:t>
            </a:r>
            <a:r>
              <a:rPr lang="en-US" sz="2600" dirty="0"/>
              <a:t>such that not all </a:t>
            </a:r>
            <a:r>
              <a:rPr lang="en-US" sz="2600" dirty="0" err="1"/>
              <a:t>ci’s</a:t>
            </a:r>
            <a:r>
              <a:rPr lang="en-US" sz="2600" dirty="0"/>
              <a:t> are 0 and</a:t>
            </a:r>
          </a:p>
          <a:p>
            <a:r>
              <a:rPr lang="en-US" sz="2600" dirty="0"/>
              <a:t>Vectors that are </a:t>
            </a:r>
            <a:r>
              <a:rPr lang="en-US" sz="2600" b="1" dirty="0"/>
              <a:t>not linearly dependent </a:t>
            </a:r>
            <a:r>
              <a:rPr lang="en-US" sz="2600" dirty="0"/>
              <a:t>are said to be </a:t>
            </a:r>
            <a:r>
              <a:rPr lang="en-US" sz="2600" b="1" dirty="0"/>
              <a:t>linearly independent </a:t>
            </a:r>
          </a:p>
          <a:p>
            <a:r>
              <a:rPr lang="en-US" sz="2600" dirty="0"/>
              <a:t>In other words, </a:t>
            </a:r>
            <a:r>
              <a:rPr lang="en-US" sz="2600" b="1" dirty="0"/>
              <a:t>vectors</a:t>
            </a:r>
            <a:r>
              <a:rPr lang="en-US" sz="2600" dirty="0"/>
              <a:t> v1,…,</a:t>
            </a:r>
            <a:r>
              <a:rPr lang="en-US" sz="2600" dirty="0" err="1"/>
              <a:t>vn</a:t>
            </a:r>
            <a:r>
              <a:rPr lang="en-US" sz="2600" dirty="0"/>
              <a:t> are </a:t>
            </a:r>
            <a:r>
              <a:rPr lang="en-US" sz="2600" b="1" dirty="0"/>
              <a:t>linearly independent </a:t>
            </a:r>
            <a:r>
              <a:rPr lang="en-US" sz="2600" dirty="0"/>
              <a:t>if the </a:t>
            </a:r>
            <a:r>
              <a:rPr lang="en-US" sz="2600" b="1" dirty="0"/>
              <a:t>only scalars </a:t>
            </a:r>
            <a:r>
              <a:rPr lang="en-US" sz="2600" dirty="0"/>
              <a:t>c1…</a:t>
            </a:r>
            <a:r>
              <a:rPr lang="en-US" sz="2600" dirty="0" err="1"/>
              <a:t>cn</a:t>
            </a:r>
            <a:r>
              <a:rPr lang="en-US" sz="2600" dirty="0"/>
              <a:t> such that </a:t>
            </a:r>
          </a:p>
          <a:p>
            <a:r>
              <a:rPr lang="en-US" sz="2600" dirty="0"/>
              <a:t>2 </a:t>
            </a:r>
            <a:r>
              <a:rPr lang="en-US" sz="2600" b="1" dirty="0"/>
              <a:t>non-zero vectors </a:t>
            </a:r>
            <a:r>
              <a:rPr lang="en-US" sz="2600" dirty="0"/>
              <a:t>v1, v2 are </a:t>
            </a:r>
            <a:r>
              <a:rPr lang="en-US" sz="2600" b="1" dirty="0"/>
              <a:t>linearly dependent </a:t>
            </a:r>
            <a:r>
              <a:rPr lang="en-US" sz="2600" dirty="0"/>
              <a:t>if and only if </a:t>
            </a:r>
            <a:r>
              <a:rPr lang="en-US" sz="2600" b="1" dirty="0"/>
              <a:t>v1=c*v2</a:t>
            </a:r>
          </a:p>
          <a:p>
            <a:pPr marL="0" indent="0">
              <a:buNone/>
            </a:pPr>
            <a:r>
              <a:rPr lang="en-US" sz="2600" b="1" dirty="0"/>
              <a:t>Span</a:t>
            </a:r>
          </a:p>
          <a:p>
            <a:r>
              <a:rPr lang="en-US" sz="2600" b="1" dirty="0"/>
              <a:t>Linear span </a:t>
            </a:r>
            <a:r>
              <a:rPr lang="en-US" sz="2600" dirty="0"/>
              <a:t>of a set S of </a:t>
            </a:r>
            <a:r>
              <a:rPr lang="en-US" sz="2600" b="1" dirty="0"/>
              <a:t>vectors</a:t>
            </a:r>
            <a:r>
              <a:rPr lang="en-US" sz="2600" dirty="0"/>
              <a:t> in a </a:t>
            </a:r>
            <a:r>
              <a:rPr lang="en-US" sz="2600" b="1" dirty="0"/>
              <a:t>vector space </a:t>
            </a:r>
            <a:r>
              <a:rPr lang="en-US" sz="2600" dirty="0"/>
              <a:t>is the </a:t>
            </a:r>
            <a:r>
              <a:rPr lang="en-US" sz="2600" b="1" dirty="0"/>
              <a:t>smallest linear subspace </a:t>
            </a:r>
            <a:r>
              <a:rPr lang="en-US" sz="2600" dirty="0"/>
              <a:t>that contains the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902911-8D8C-4ABB-9E94-7252F977E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115" y="1502360"/>
            <a:ext cx="2564907" cy="3452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CBFE8B-5FB2-4C07-AFF5-BBBDE463E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056" y="2830540"/>
            <a:ext cx="5515436" cy="3387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0B460F-9576-4EE0-B861-9AC666061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97" y="4977275"/>
            <a:ext cx="8330721" cy="6526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28B2A9-236C-4685-93F0-E7B7B2433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663" y="5661037"/>
            <a:ext cx="10382250" cy="542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32C010-6578-4E25-A848-CBCCB3D949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139" y="6263101"/>
            <a:ext cx="10401300" cy="523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69098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rmAutofit fontScale="90000"/>
          </a:bodyPr>
          <a:lstStyle/>
          <a:p>
            <a:r>
              <a:rPr lang="en-US" dirty="0"/>
              <a:t>Rank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" y="591626"/>
            <a:ext cx="12052178" cy="6182036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column and row space </a:t>
            </a:r>
            <a:r>
              <a:rPr lang="en-US" dirty="0"/>
              <a:t>of matrix is the </a:t>
            </a:r>
            <a:r>
              <a:rPr lang="en-US" b="1" dirty="0"/>
              <a:t>subspace</a:t>
            </a:r>
            <a:r>
              <a:rPr lang="en-US" dirty="0"/>
              <a:t> </a:t>
            </a:r>
            <a:r>
              <a:rPr lang="en-US" b="1" dirty="0"/>
              <a:t>spanned</a:t>
            </a:r>
            <a:r>
              <a:rPr lang="en-US" dirty="0"/>
              <a:t> by its </a:t>
            </a:r>
            <a:r>
              <a:rPr lang="en-US" b="1" dirty="0"/>
              <a:t>columns</a:t>
            </a:r>
            <a:r>
              <a:rPr lang="en-US" dirty="0"/>
              <a:t> and its </a:t>
            </a:r>
            <a:r>
              <a:rPr lang="en-US" b="1" dirty="0"/>
              <a:t>rows</a:t>
            </a:r>
            <a:r>
              <a:rPr lang="en-US" dirty="0"/>
              <a:t> respectively</a:t>
            </a:r>
          </a:p>
          <a:p>
            <a:r>
              <a:rPr lang="en-US" dirty="0"/>
              <a:t>It is a fact from linear algebra that the </a:t>
            </a:r>
            <a:r>
              <a:rPr lang="en-US" b="1" dirty="0"/>
              <a:t>dimension</a:t>
            </a:r>
            <a:r>
              <a:rPr lang="en-US" dirty="0"/>
              <a:t> of the </a:t>
            </a:r>
            <a:r>
              <a:rPr lang="en-US" b="1" dirty="0"/>
              <a:t>column space </a:t>
            </a:r>
            <a:r>
              <a:rPr lang="en-US" dirty="0"/>
              <a:t>of a matrix M is equal to the </a:t>
            </a:r>
            <a:r>
              <a:rPr lang="en-US" b="1" dirty="0"/>
              <a:t>dimension of its row space</a:t>
            </a:r>
          </a:p>
          <a:p>
            <a:r>
              <a:rPr lang="en-US" dirty="0"/>
              <a:t>This </a:t>
            </a:r>
            <a:r>
              <a:rPr lang="en-US" b="1" dirty="0"/>
              <a:t>dimension</a:t>
            </a:r>
            <a:r>
              <a:rPr lang="en-US" dirty="0"/>
              <a:t> is the </a:t>
            </a:r>
            <a:r>
              <a:rPr lang="en-US" b="1" dirty="0"/>
              <a:t>rank</a:t>
            </a:r>
            <a:r>
              <a:rPr lang="en-US" dirty="0"/>
              <a:t> of the matrix, denoted by </a:t>
            </a:r>
            <a:r>
              <a:rPr lang="en-US" b="1" dirty="0"/>
              <a:t>rank(M) and =rank(M’)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So span is a subspace, whereas rank is the dimension of subspace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CF1E65-BB6F-4888-B295-08F73E03E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57" y="2843627"/>
            <a:ext cx="11278141" cy="1124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4DB5B3-5FCB-4724-83E7-0D4027C66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503" y="4015295"/>
            <a:ext cx="8972642" cy="12580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738BF2-2722-4BC2-B62D-9D671F8D96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23" y="5405946"/>
            <a:ext cx="8696325" cy="342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811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rmAutofit fontScale="90000"/>
          </a:bodyPr>
          <a:lstStyle/>
          <a:p>
            <a:r>
              <a:rPr lang="en-US" dirty="0"/>
              <a:t>Rank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" y="591626"/>
            <a:ext cx="12052178" cy="6182036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sz="2400" dirty="0"/>
          </a:p>
          <a:p>
            <a:r>
              <a:rPr lang="en-US" sz="2400" dirty="0"/>
              <a:t>In general, the </a:t>
            </a:r>
            <a:r>
              <a:rPr lang="en-US" sz="2400" b="1" dirty="0"/>
              <a:t>sum of 2 matrices </a:t>
            </a:r>
            <a:r>
              <a:rPr lang="en-US" sz="2400" dirty="0"/>
              <a:t>can have </a:t>
            </a:r>
            <a:r>
              <a:rPr lang="en-US" sz="2400" b="1" dirty="0"/>
              <a:t>varying range of ranks</a:t>
            </a:r>
            <a:r>
              <a:rPr lang="en-US" sz="2400" dirty="0"/>
              <a:t>, and they can be </a:t>
            </a:r>
            <a:r>
              <a:rPr lang="en-US" sz="2400" b="1" dirty="0"/>
              <a:t>greater</a:t>
            </a:r>
            <a:r>
              <a:rPr lang="en-US" sz="2400" dirty="0"/>
              <a:t> or </a:t>
            </a:r>
            <a:r>
              <a:rPr lang="en-US" sz="2400" b="1" dirty="0"/>
              <a:t>less</a:t>
            </a:r>
            <a:r>
              <a:rPr lang="en-US" sz="2400" dirty="0"/>
              <a:t> than the ranks of matrices that are being summed up</a:t>
            </a:r>
          </a:p>
          <a:p>
            <a:r>
              <a:rPr lang="en-US" sz="2400" dirty="0"/>
              <a:t>On the other hand, it is a general fact that </a:t>
            </a:r>
            <a:r>
              <a:rPr lang="en-US" sz="2400" b="1" dirty="0"/>
              <a:t>if A and B are arbitrary matrices</a:t>
            </a:r>
            <a:r>
              <a:rPr lang="en-US" sz="2400" dirty="0"/>
              <a:t>, </a:t>
            </a:r>
            <a:r>
              <a:rPr lang="en-US" sz="2400" b="1" dirty="0"/>
              <a:t>rank (AB) &lt; min(rank(A), rank(B))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6A5756-392B-4187-BE62-0E1D26B39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588" y="634015"/>
            <a:ext cx="8877431" cy="44840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0806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474747"/>
                </a:solidFill>
                <a:effectLst/>
                <a:latin typeface="Open Sans"/>
              </a:rPr>
              <a:t>Multivariate Linear Regression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" y="591626"/>
            <a:ext cx="12052178" cy="6182036"/>
          </a:xfrm>
        </p:spPr>
        <p:txBody>
          <a:bodyPr/>
          <a:lstStyle/>
          <a:p>
            <a:r>
              <a:rPr lang="en-US" dirty="0"/>
              <a:t>The way we do </a:t>
            </a:r>
            <a:r>
              <a:rPr lang="en-US" b="1" dirty="0"/>
              <a:t>matrix calculus </a:t>
            </a:r>
            <a:r>
              <a:rPr lang="en-US" dirty="0"/>
              <a:t>is to work as with </a:t>
            </a:r>
            <a:r>
              <a:rPr lang="en-US" b="1" dirty="0"/>
              <a:t>scalar valued functions</a:t>
            </a:r>
            <a:r>
              <a:rPr lang="en-US" dirty="0"/>
              <a:t>, but consider the </a:t>
            </a:r>
            <a:r>
              <a:rPr lang="en-US" b="1" dirty="0"/>
              <a:t>dimensions of the vectors</a:t>
            </a:r>
          </a:p>
          <a:p>
            <a:r>
              <a:rPr lang="en-US" dirty="0"/>
              <a:t>Given multivariate setting, our goal is again is to </a:t>
            </a:r>
            <a:r>
              <a:rPr lang="en-US" b="1" dirty="0"/>
              <a:t>estimate parameters of beta vector</a:t>
            </a:r>
            <a:r>
              <a:rPr lang="en-US" dirty="0"/>
              <a:t> that minimize the squared misfit</a:t>
            </a:r>
          </a:p>
          <a:p>
            <a:r>
              <a:rPr lang="en-US" dirty="0"/>
              <a:t>We take </a:t>
            </a:r>
            <a:r>
              <a:rPr lang="en-US" b="1" dirty="0"/>
              <a:t>derivative</a:t>
            </a:r>
            <a:r>
              <a:rPr lang="en-US" dirty="0"/>
              <a:t> </a:t>
            </a:r>
            <a:r>
              <a:rPr lang="en-US" dirty="0" err="1"/>
              <a:t>wrt</a:t>
            </a:r>
            <a:r>
              <a:rPr lang="en-US" dirty="0"/>
              <a:t> to each b and equate to 0 and then</a:t>
            </a:r>
          </a:p>
          <a:p>
            <a:pPr marL="0" indent="0">
              <a:buNone/>
            </a:pPr>
            <a:r>
              <a:rPr lang="en-US" dirty="0"/>
              <a:t>We get </a:t>
            </a:r>
            <a:r>
              <a:rPr lang="en-US" b="1" dirty="0"/>
              <a:t>system of linear equations </a:t>
            </a:r>
            <a:r>
              <a:rPr lang="en-US" dirty="0"/>
              <a:t>for each beta</a:t>
            </a:r>
          </a:p>
          <a:p>
            <a:r>
              <a:rPr lang="en-US" dirty="0"/>
              <a:t>To solve this equation we </a:t>
            </a:r>
            <a:r>
              <a:rPr lang="en-US" b="1" dirty="0"/>
              <a:t>invert it </a:t>
            </a:r>
            <a:r>
              <a:rPr lang="en-US" dirty="0"/>
              <a:t>so that we get beta vector</a:t>
            </a:r>
          </a:p>
          <a:p>
            <a:r>
              <a:rPr lang="en-US" dirty="0"/>
              <a:t>Now, it is important that matrix X’X </a:t>
            </a:r>
            <a:r>
              <a:rPr lang="en-US" b="1" dirty="0"/>
              <a:t>should be invertible</a:t>
            </a:r>
          </a:p>
          <a:p>
            <a:r>
              <a:rPr lang="en-US" dirty="0"/>
              <a:t>X’X is p*p matrix and it </a:t>
            </a:r>
            <a:r>
              <a:rPr lang="en-US" b="1" dirty="0"/>
              <a:t>should have rank p </a:t>
            </a:r>
            <a:r>
              <a:rPr lang="en-US" dirty="0"/>
              <a:t>to be invertible (so n&gt;=p)</a:t>
            </a:r>
          </a:p>
          <a:p>
            <a:r>
              <a:rPr lang="en-US" dirty="0"/>
              <a:t>When p&gt;n this is </a:t>
            </a:r>
            <a:r>
              <a:rPr lang="en-US" b="1" dirty="0"/>
              <a:t>high-dimensional statistics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C3357C-B2FC-4DA5-B195-CF0DC01DF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612" y="1835873"/>
            <a:ext cx="2947386" cy="6687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DFEF93-8E22-497F-BC7A-A621A7E8AD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710" y="2636462"/>
            <a:ext cx="3020478" cy="14827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7B1702-567F-4CEC-8F42-A549855DB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0561" y="3528642"/>
            <a:ext cx="1884326" cy="4396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04A9A7-1813-4F06-A36B-B37A5DAE3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995" y="5391103"/>
            <a:ext cx="11725777" cy="137359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71920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474747"/>
                </a:solidFill>
                <a:effectLst/>
                <a:latin typeface="Open Sans"/>
              </a:rPr>
              <a:t>Geometric Interpretation of Linear Regression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" y="591626"/>
            <a:ext cx="12052178" cy="6182036"/>
          </a:xfrm>
        </p:spPr>
        <p:txBody>
          <a:bodyPr/>
          <a:lstStyle/>
          <a:p>
            <a:r>
              <a:rPr lang="en-US" dirty="0"/>
              <a:t>Beta is linear in Y</a:t>
            </a:r>
          </a:p>
          <a:p>
            <a:r>
              <a:rPr lang="en-US" b="1" dirty="0"/>
              <a:t>X’*beta </a:t>
            </a:r>
            <a:r>
              <a:rPr lang="en-US" dirty="0"/>
              <a:t>is </a:t>
            </a:r>
            <a:r>
              <a:rPr lang="en-US" b="1" dirty="0"/>
              <a:t>linear combination of rows of X</a:t>
            </a:r>
          </a:p>
          <a:p>
            <a:pPr marL="0" indent="0">
              <a:buNone/>
            </a:pPr>
            <a:r>
              <a:rPr lang="en-US" dirty="0"/>
              <a:t>Which is </a:t>
            </a:r>
            <a:r>
              <a:rPr lang="en-US" b="1" dirty="0"/>
              <a:t>subspace</a:t>
            </a:r>
            <a:r>
              <a:rPr lang="en-US" dirty="0"/>
              <a:t>, and when we fit beta’s we want to find </a:t>
            </a:r>
            <a:r>
              <a:rPr lang="en-US" b="1" dirty="0"/>
              <a:t>hyperplane</a:t>
            </a:r>
            <a:r>
              <a:rPr lang="en-US" dirty="0"/>
              <a:t> so that </a:t>
            </a:r>
            <a:r>
              <a:rPr lang="en-US" b="1" dirty="0"/>
              <a:t>distance</a:t>
            </a:r>
            <a:r>
              <a:rPr lang="en-US" dirty="0"/>
              <a:t> between hyperplane and Y’s are minimized </a:t>
            </a:r>
          </a:p>
          <a:p>
            <a:r>
              <a:rPr lang="en-US" dirty="0"/>
              <a:t>Y’s that are on fitted line correspond to </a:t>
            </a:r>
            <a:r>
              <a:rPr lang="en-US" b="1" dirty="0"/>
              <a:t>orthogonal projections of Ys </a:t>
            </a:r>
            <a:r>
              <a:rPr lang="en-US" dirty="0"/>
              <a:t>onto hyperplane</a:t>
            </a:r>
          </a:p>
          <a:p>
            <a:r>
              <a:rPr lang="en-US" dirty="0"/>
              <a:t>For projection matrix we have P^2=P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 we project Y’s to column space of X’s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0EDB69-76B0-46AD-96A4-81B2CDBEC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4074" y="633690"/>
            <a:ext cx="1876425" cy="619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67B3F-510A-4155-9BAD-62BBADE01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351" y="2882237"/>
            <a:ext cx="2962275" cy="1590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1BE0C3-5D7C-40E6-9665-34F5DDB11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350" y="4042299"/>
            <a:ext cx="2152650" cy="76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903976-F3D3-484B-A2DA-74ECDA5C1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2739" y="3810779"/>
            <a:ext cx="3152775" cy="1190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B9B1F6-04F7-45C8-AD3F-15F330CEE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761" y="5426820"/>
            <a:ext cx="1372762" cy="619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8128A1-B60F-44D3-BF48-F4CEE91138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3330" y="5614987"/>
            <a:ext cx="7177266" cy="33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68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rmAutofit fontScale="90000"/>
          </a:bodyPr>
          <a:lstStyle/>
          <a:p>
            <a:r>
              <a:rPr lang="en-GB" b="1" dirty="0">
                <a:solidFill>
                  <a:srgbClr val="474747"/>
                </a:solidFill>
                <a:effectLst/>
                <a:latin typeface="Open Sans"/>
              </a:rPr>
              <a:t>Linear Regression with Deterministic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" y="591626"/>
            <a:ext cx="12052178" cy="6182036"/>
          </a:xfrm>
        </p:spPr>
        <p:txBody>
          <a:bodyPr>
            <a:normAutofit/>
          </a:bodyPr>
          <a:lstStyle/>
          <a:p>
            <a:r>
              <a:rPr lang="en-US" sz="2400" dirty="0"/>
              <a:t>If </a:t>
            </a:r>
            <a:r>
              <a:rPr lang="en-US" sz="2400" b="1" dirty="0"/>
              <a:t>var(eps) increases </a:t>
            </a:r>
            <a:r>
              <a:rPr lang="en-US" sz="2400" dirty="0"/>
              <a:t>with x, then it is probably </a:t>
            </a:r>
            <a:r>
              <a:rPr lang="en-US" sz="2400" b="1" dirty="0"/>
              <a:t>not due to noise alone</a:t>
            </a:r>
          </a:p>
          <a:p>
            <a:r>
              <a:rPr lang="en-US" sz="2400" dirty="0"/>
              <a:t>In </a:t>
            </a:r>
            <a:r>
              <a:rPr lang="en-US" sz="2400" b="1" dirty="0"/>
              <a:t>deterministic</a:t>
            </a:r>
            <a:r>
              <a:rPr lang="en-US" sz="2400" dirty="0"/>
              <a:t> design for LR, we assume that the </a:t>
            </a:r>
            <a:r>
              <a:rPr lang="en-US" sz="2400" b="1" dirty="0"/>
              <a:t>design matrix X is deterministic </a:t>
            </a:r>
            <a:r>
              <a:rPr lang="en-US" sz="2400" dirty="0"/>
              <a:t>instead of random, the model still is                                                random vector, representing noise, so the </a:t>
            </a:r>
            <a:r>
              <a:rPr lang="en-US" sz="2400" b="1" dirty="0"/>
              <a:t>only random thing is eps</a:t>
            </a:r>
          </a:p>
          <a:p>
            <a:r>
              <a:rPr lang="en-US" sz="2400" dirty="0"/>
              <a:t>Deterministic setting is like we </a:t>
            </a:r>
            <a:r>
              <a:rPr lang="en-US" sz="2400" b="1" dirty="0"/>
              <a:t>designed a sequence of x’s</a:t>
            </a:r>
            <a:r>
              <a:rPr lang="en-US" sz="2400" dirty="0"/>
              <a:t>, </a:t>
            </a:r>
            <a:r>
              <a:rPr lang="en-US" sz="2400" b="1" dirty="0"/>
              <a:t>measured</a:t>
            </a:r>
            <a:r>
              <a:rPr lang="en-US" sz="2400" dirty="0"/>
              <a:t> corresponding </a:t>
            </a:r>
            <a:r>
              <a:rPr lang="en-US" sz="2400" b="1" dirty="0"/>
              <a:t>y’s</a:t>
            </a:r>
            <a:r>
              <a:rPr lang="en-US" sz="2400" dirty="0"/>
              <a:t> and had associated </a:t>
            </a:r>
            <a:r>
              <a:rPr lang="en-US" sz="2400" b="1" dirty="0"/>
              <a:t>random error </a:t>
            </a:r>
            <a:r>
              <a:rPr lang="en-US" sz="2400" dirty="0"/>
              <a:t>with each measurement which has </a:t>
            </a:r>
            <a:r>
              <a:rPr lang="en-US" sz="2400" b="1" dirty="0"/>
              <a:t>mean 0 and constant variance</a:t>
            </a:r>
          </a:p>
          <a:p>
            <a:r>
              <a:rPr lang="en-US" sz="2400" dirty="0"/>
              <a:t>To make an inference (confidence regions, tests), we </a:t>
            </a:r>
            <a:r>
              <a:rPr lang="en-US" sz="2400" b="1" dirty="0"/>
              <a:t>need more assumptions</a:t>
            </a:r>
          </a:p>
          <a:p>
            <a:pPr marL="0" indent="0">
              <a:buNone/>
            </a:pPr>
            <a:r>
              <a:rPr lang="en-US" sz="2400" dirty="0"/>
              <a:t>1) The </a:t>
            </a:r>
            <a:r>
              <a:rPr lang="en-US" sz="2400" b="1" dirty="0"/>
              <a:t>design matrix X </a:t>
            </a:r>
            <a:r>
              <a:rPr lang="en-US" sz="2400" dirty="0"/>
              <a:t>is </a:t>
            </a:r>
            <a:r>
              <a:rPr lang="en-US" sz="2400" b="1" dirty="0"/>
              <a:t>deterministic</a:t>
            </a:r>
            <a:r>
              <a:rPr lang="en-US" sz="2400" dirty="0"/>
              <a:t> and rank(X)=p</a:t>
            </a:r>
          </a:p>
          <a:p>
            <a:pPr marL="0" indent="0">
              <a:buNone/>
            </a:pPr>
            <a:r>
              <a:rPr lang="en-US" sz="2400" dirty="0"/>
              <a:t>2) The model is </a:t>
            </a:r>
            <a:r>
              <a:rPr lang="en-US" sz="2400" b="1" dirty="0"/>
              <a:t>homoscedastic</a:t>
            </a:r>
            <a:r>
              <a:rPr lang="en-US" sz="2400" dirty="0"/>
              <a:t>: </a:t>
            </a:r>
            <a:r>
              <a:rPr lang="en-US" sz="2400" b="1" dirty="0"/>
              <a:t>errors</a:t>
            </a:r>
            <a:r>
              <a:rPr lang="en-US" sz="2400" dirty="0"/>
              <a:t> are </a:t>
            </a:r>
            <a:r>
              <a:rPr lang="en-US" sz="2400" b="1" dirty="0" err="1"/>
              <a:t>iid</a:t>
            </a:r>
            <a:r>
              <a:rPr lang="en-US" sz="2400" dirty="0"/>
              <a:t> and </a:t>
            </a:r>
            <a:r>
              <a:rPr lang="en-US" sz="2400" b="1" dirty="0"/>
              <a:t>var(</a:t>
            </a:r>
            <a:r>
              <a:rPr lang="en-US" sz="2400" b="1" dirty="0" err="1"/>
              <a:t>ei</a:t>
            </a:r>
            <a:r>
              <a:rPr lang="en-US" sz="2400" b="1" dirty="0"/>
              <a:t>)=const</a:t>
            </a:r>
          </a:p>
          <a:p>
            <a:pPr marL="0" indent="0">
              <a:buNone/>
            </a:pPr>
            <a:r>
              <a:rPr lang="en-US" sz="2400" dirty="0"/>
              <a:t>3) The </a:t>
            </a:r>
            <a:r>
              <a:rPr lang="en-US" sz="2400" b="1" dirty="0"/>
              <a:t>noise vector eps </a:t>
            </a:r>
            <a:r>
              <a:rPr lang="en-US" sz="2400" dirty="0"/>
              <a:t>is </a:t>
            </a:r>
            <a:r>
              <a:rPr lang="en-US" sz="2400" b="1" dirty="0"/>
              <a:t>Gaussian</a:t>
            </a:r>
            <a:r>
              <a:rPr lang="en-US" sz="2400" dirty="0"/>
              <a:t>                              so for Y we have</a:t>
            </a:r>
          </a:p>
          <a:p>
            <a:r>
              <a:rPr lang="en-GB" sz="2000" b="1" dirty="0">
                <a:solidFill>
                  <a:srgbClr val="222222"/>
                </a:solidFill>
                <a:latin typeface="arial" panose="020B0604020202020204" pitchFamily="34" charset="0"/>
              </a:rPr>
              <a:t>S</a:t>
            </a:r>
            <a:r>
              <a:rPr lang="en-GB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equence</a:t>
            </a:r>
            <a:r>
              <a:rPr lang="en-GB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(or a vector) of random variables is </a:t>
            </a:r>
            <a:r>
              <a:rPr lang="en-GB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homoscedastic </a:t>
            </a:r>
            <a:r>
              <a:rPr lang="en-GB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if all its </a:t>
            </a:r>
          </a:p>
          <a:p>
            <a:pPr marL="0" indent="0">
              <a:buNone/>
            </a:pPr>
            <a:r>
              <a:rPr lang="en-GB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random variables have the same </a:t>
            </a:r>
            <a:r>
              <a:rPr lang="en-GB" sz="20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finite variance. -</a:t>
            </a:r>
            <a:r>
              <a:rPr lang="en-GB" sz="20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homogeneity of variance</a:t>
            </a:r>
            <a:r>
              <a:rPr lang="en-US" sz="3200" dirty="0"/>
              <a:t>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426BAE-4E34-4680-9874-E0434CAFA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261" y="5109007"/>
            <a:ext cx="3552825" cy="1504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4935C9-FCF5-405D-A052-67B2CFD39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623" y="1452562"/>
            <a:ext cx="3124200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DD9EF-0631-4AC8-BB6F-BBB9BB269F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4765" y="4605662"/>
            <a:ext cx="1861704" cy="4279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007964-30EB-4CE6-878D-EF7E82602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1986" y="4536165"/>
            <a:ext cx="160020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F1A577-51AF-4B75-AA9D-6B6242D4B1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374" y="4528582"/>
            <a:ext cx="1287494" cy="5038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8930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rgbClr val="474747"/>
                </a:solidFill>
                <a:effectLst/>
                <a:latin typeface="Open Sans"/>
              </a:rPr>
              <a:t>The Least Square Estimator is the MLE in Deterministic Design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" y="591626"/>
            <a:ext cx="12052178" cy="6182036"/>
          </a:xfrm>
        </p:spPr>
        <p:txBody>
          <a:bodyPr>
            <a:normAutofit/>
          </a:bodyPr>
          <a:lstStyle/>
          <a:p>
            <a:r>
              <a:rPr lang="en-US" sz="2600" dirty="0"/>
              <a:t>When we assumed eps to be                           , Y, which is equal to                    will also have normal distribution                        and when finding its MLE we will have:</a:t>
            </a:r>
          </a:p>
          <a:p>
            <a:r>
              <a:rPr lang="en-US" sz="2600" dirty="0"/>
              <a:t>By writing out log likelihood we see that we need to</a:t>
            </a:r>
          </a:p>
          <a:p>
            <a:pPr marL="0" indent="0">
              <a:buNone/>
            </a:pPr>
            <a:r>
              <a:rPr lang="en-US" sz="2600" dirty="0"/>
              <a:t>Maximize                                                which is the same as</a:t>
            </a:r>
          </a:p>
          <a:p>
            <a:pPr marL="0" indent="0">
              <a:buNone/>
            </a:pPr>
            <a:r>
              <a:rPr lang="en-US" sz="2600" dirty="0"/>
              <a:t>Minimizing                              which is LSE</a:t>
            </a:r>
          </a:p>
          <a:p>
            <a:pPr marL="0" indent="0">
              <a:buNone/>
            </a:pPr>
            <a:endParaRPr lang="en-US" sz="2600" dirty="0"/>
          </a:p>
          <a:p>
            <a:r>
              <a:rPr lang="en-US" sz="2600" dirty="0"/>
              <a:t>So, if we assume Gaussian noise, LSE=MLE  </a:t>
            </a:r>
          </a:p>
          <a:p>
            <a:r>
              <a:rPr lang="en-US" sz="2600" dirty="0"/>
              <a:t>Now, we are interested in distribution of beta^</a:t>
            </a:r>
          </a:p>
          <a:p>
            <a:r>
              <a:rPr lang="en-US" sz="2600" dirty="0"/>
              <a:t>Quadratic risk </a:t>
            </a:r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E2DAA5-8034-4707-95FC-9B818B3A8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0351" y="1306828"/>
            <a:ext cx="3051566" cy="24412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CF7888-74DF-47E3-AE44-57D5346B5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536" y="486422"/>
            <a:ext cx="1861704" cy="42797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C40132-1B9A-46BA-B3CA-02E720793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3205" y="535111"/>
            <a:ext cx="1287494" cy="5038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AD0C9D-D8C1-4F33-BA4B-6D831965C6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0065" y="976220"/>
            <a:ext cx="1600200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B12789-2B78-4725-B014-EE6614614F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0013" y="1804102"/>
            <a:ext cx="3180882" cy="6958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D722E1-5699-49FA-953F-CE48E3C11C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77012" y="2522683"/>
            <a:ext cx="2076450" cy="6381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4380FE-D223-49D3-ACBF-30C13F7A92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1741" y="3795188"/>
            <a:ext cx="3581400" cy="1666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579CC8-DF15-4F0A-A67C-30D2EDB853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7303" y="3759491"/>
            <a:ext cx="1735777" cy="5814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27358A-30BD-45A3-9E54-B62AFCDCFA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66307" y="4248150"/>
            <a:ext cx="3153649" cy="17687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381769-ACA1-4E04-B9A2-41FAC886BD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6241" y="6119768"/>
            <a:ext cx="3884278" cy="5327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072656-3CFD-4FE2-8158-6B25E0B86A0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45353" y="6104128"/>
            <a:ext cx="3061458" cy="5416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138324-775C-4A26-8328-D3631740906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65134" y="6104126"/>
            <a:ext cx="2896682" cy="54834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589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Prediction error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" y="591626"/>
            <a:ext cx="12052178" cy="6182036"/>
          </a:xfrm>
        </p:spPr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8F5CD1-8DD9-457B-8E56-714BB68ECE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7586" y="218681"/>
            <a:ext cx="3314700" cy="2276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DF63AE-B405-4883-AF74-CD5BBBDA2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539" y="2599539"/>
            <a:ext cx="3562350" cy="251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02AC4C-7AE3-4542-811F-1ED894B15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168" y="556491"/>
            <a:ext cx="3729038" cy="736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1878F3-B2D1-465F-8E6C-51860F9336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78" y="1646671"/>
            <a:ext cx="5633186" cy="42276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8453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" y="591626"/>
            <a:ext cx="12052178" cy="6182036"/>
          </a:xfrm>
        </p:spPr>
        <p:txBody>
          <a:bodyPr/>
          <a:lstStyle/>
          <a:p>
            <a:pPr marL="0" indent="0" algn="l">
              <a:buNone/>
            </a:pPr>
            <a:r>
              <a:rPr lang="en-GB" b="0" i="0" dirty="0">
                <a:solidFill>
                  <a:srgbClr val="313131"/>
                </a:solidFill>
                <a:effectLst/>
                <a:latin typeface="Open Sans"/>
              </a:rPr>
              <a:t>At the end of this lecture, you will be able to do the following: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13131"/>
                </a:solidFill>
                <a:effectLst/>
                <a:latin typeface="Open Sans"/>
              </a:rPr>
              <a:t>Understand the </a:t>
            </a:r>
            <a:r>
              <a:rPr lang="en-GB" b="1" i="0" dirty="0">
                <a:solidFill>
                  <a:srgbClr val="0000FF"/>
                </a:solidFill>
                <a:effectLst/>
                <a:latin typeface="inherit"/>
              </a:rPr>
              <a:t>goals of regression</a:t>
            </a:r>
            <a:r>
              <a:rPr lang="en-GB" b="0" i="0" dirty="0">
                <a:solidFill>
                  <a:srgbClr val="313131"/>
                </a:solidFill>
                <a:effectLst/>
                <a:latin typeface="Open Sans"/>
              </a:rPr>
              <a:t> 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13131"/>
                </a:solidFill>
                <a:effectLst/>
                <a:latin typeface="Open Sans"/>
              </a:rPr>
              <a:t>Identify the </a:t>
            </a:r>
            <a:r>
              <a:rPr lang="en-GB" b="1" i="0" dirty="0">
                <a:solidFill>
                  <a:srgbClr val="0000FF"/>
                </a:solidFill>
                <a:effectLst/>
                <a:latin typeface="inherit"/>
              </a:rPr>
              <a:t>regression function</a:t>
            </a:r>
            <a:r>
              <a:rPr lang="en-GB" b="0" i="0" dirty="0">
                <a:solidFill>
                  <a:srgbClr val="313131"/>
                </a:solidFill>
                <a:effectLst/>
                <a:latin typeface="Open Sans"/>
              </a:rPr>
              <a:t> and know what property of the </a:t>
            </a:r>
            <a:r>
              <a:rPr lang="en-GB" b="1" i="0" dirty="0">
                <a:solidFill>
                  <a:srgbClr val="0000FF"/>
                </a:solidFill>
                <a:effectLst/>
                <a:latin typeface="inherit"/>
              </a:rPr>
              <a:t>dependent</a:t>
            </a:r>
            <a:r>
              <a:rPr lang="en-GB" b="0" i="0" dirty="0">
                <a:solidFill>
                  <a:srgbClr val="313131"/>
                </a:solidFill>
                <a:effectLst/>
                <a:latin typeface="Open Sans"/>
              </a:rPr>
              <a:t> random variable the regression function is trying to capture as a function of the </a:t>
            </a:r>
            <a:r>
              <a:rPr lang="en-GB" b="1" i="0" dirty="0">
                <a:solidFill>
                  <a:srgbClr val="0000FF"/>
                </a:solidFill>
                <a:effectLst/>
                <a:latin typeface="inherit"/>
              </a:rPr>
              <a:t>explanatory variables</a:t>
            </a:r>
            <a:r>
              <a:rPr lang="en-GB" b="0" i="0" dirty="0">
                <a:solidFill>
                  <a:srgbClr val="313131"/>
                </a:solidFill>
                <a:effectLst/>
                <a:latin typeface="Open Sans"/>
              </a:rPr>
              <a:t> 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13131"/>
                </a:solidFill>
                <a:effectLst/>
                <a:latin typeface="Open Sans"/>
              </a:rPr>
              <a:t>Plot and understand </a:t>
            </a:r>
            <a:r>
              <a:rPr lang="en-GB" b="1" i="0" dirty="0">
                <a:solidFill>
                  <a:srgbClr val="0000FF"/>
                </a:solidFill>
                <a:effectLst/>
                <a:latin typeface="inherit"/>
              </a:rPr>
              <a:t>box-and-whisker plots</a:t>
            </a:r>
            <a:r>
              <a:rPr lang="en-GB" b="0" i="0" dirty="0">
                <a:solidFill>
                  <a:srgbClr val="313131"/>
                </a:solidFill>
                <a:effectLst/>
                <a:latin typeface="Open Sans"/>
              </a:rPr>
              <a:t> 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13131"/>
                </a:solidFill>
                <a:effectLst/>
                <a:latin typeface="Open Sans"/>
              </a:rPr>
              <a:t>Know the </a:t>
            </a:r>
            <a:r>
              <a:rPr lang="en-GB" b="1" i="0" dirty="0">
                <a:solidFill>
                  <a:srgbClr val="0000FF"/>
                </a:solidFill>
                <a:effectLst/>
                <a:latin typeface="inherit"/>
              </a:rPr>
              <a:t>linear regression function</a:t>
            </a:r>
            <a:r>
              <a:rPr lang="en-GB" b="0" i="0" dirty="0">
                <a:solidFill>
                  <a:srgbClr val="313131"/>
                </a:solidFill>
                <a:effectLst/>
                <a:latin typeface="Open Sans"/>
              </a:rPr>
              <a:t> 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13131"/>
                </a:solidFill>
                <a:effectLst/>
                <a:latin typeface="Open Sans"/>
              </a:rPr>
              <a:t>Understand the </a:t>
            </a:r>
            <a:r>
              <a:rPr lang="en-GB" b="1" i="0" dirty="0">
                <a:solidFill>
                  <a:srgbClr val="0000FF"/>
                </a:solidFill>
                <a:effectLst/>
                <a:latin typeface="inherit"/>
              </a:rPr>
              <a:t>theoretical</a:t>
            </a:r>
            <a:r>
              <a:rPr lang="en-GB" b="0" i="0" dirty="0">
                <a:solidFill>
                  <a:srgbClr val="313131"/>
                </a:solidFill>
                <a:effectLst/>
                <a:latin typeface="Open Sans"/>
              </a:rPr>
              <a:t> and </a:t>
            </a:r>
            <a:r>
              <a:rPr lang="en-GB" b="1" i="0" dirty="0">
                <a:solidFill>
                  <a:srgbClr val="0000FF"/>
                </a:solidFill>
                <a:effectLst/>
                <a:latin typeface="inherit"/>
              </a:rPr>
              <a:t>empirical</a:t>
            </a:r>
            <a:r>
              <a:rPr lang="en-GB" b="0" i="0" dirty="0">
                <a:solidFill>
                  <a:srgbClr val="313131"/>
                </a:solidFill>
                <a:effectLst/>
                <a:latin typeface="Open Sans"/>
              </a:rPr>
              <a:t> linear regression solutions.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313131"/>
                </a:solidFill>
                <a:effectLst/>
                <a:latin typeface="Open Sans"/>
              </a:rPr>
              <a:t>Write the linear regression problem as a </a:t>
            </a:r>
            <a:r>
              <a:rPr lang="en-GB" b="1" i="0" dirty="0">
                <a:solidFill>
                  <a:srgbClr val="0000FF"/>
                </a:solidFill>
                <a:effectLst/>
                <a:latin typeface="inherit"/>
              </a:rPr>
              <a:t>noisy linear model</a:t>
            </a:r>
            <a:r>
              <a:rPr lang="en-GB" b="0" i="0" dirty="0">
                <a:solidFill>
                  <a:srgbClr val="313131"/>
                </a:solidFill>
                <a:effectLst/>
                <a:latin typeface="Open Sans"/>
              </a:rPr>
              <a:t> .</a:t>
            </a:r>
          </a:p>
          <a:p>
            <a:pPr marL="0" indent="0">
              <a:buNone/>
            </a:pPr>
            <a:r>
              <a:rPr lang="en-GB" b="0" i="0" dirty="0" err="1">
                <a:solidFill>
                  <a:srgbClr val="222222"/>
                </a:solidFill>
                <a:effectLst/>
                <a:latin typeface="Open Sans"/>
              </a:rPr>
              <a:t>jeffrey's</a:t>
            </a:r>
            <a:r>
              <a:rPr lang="en-GB" b="0" i="0" dirty="0">
                <a:solidFill>
                  <a:srgbClr val="222222"/>
                </a:solidFill>
                <a:effectLst/>
                <a:latin typeface="Open Sans"/>
              </a:rPr>
              <a:t> prior will </a:t>
            </a:r>
            <a:r>
              <a:rPr lang="en-GB" b="1" i="0" dirty="0">
                <a:solidFill>
                  <a:srgbClr val="222222"/>
                </a:solidFill>
                <a:effectLst/>
                <a:latin typeface="Open Sans"/>
              </a:rPr>
              <a:t>prefer</a:t>
            </a:r>
            <a:r>
              <a:rPr lang="en-GB" b="0" i="0" dirty="0">
                <a:solidFill>
                  <a:srgbClr val="222222"/>
                </a:solidFill>
                <a:effectLst/>
                <a:latin typeface="Open Sans"/>
              </a:rPr>
              <a:t> one parameter value over other, but, that </a:t>
            </a:r>
            <a:r>
              <a:rPr lang="en-GB" b="1" i="0" dirty="0">
                <a:solidFill>
                  <a:srgbClr val="222222"/>
                </a:solidFill>
                <a:effectLst/>
                <a:latin typeface="Open Sans"/>
              </a:rPr>
              <a:t>preference</a:t>
            </a:r>
            <a:r>
              <a:rPr lang="en-GB" b="0" i="0" dirty="0">
                <a:solidFill>
                  <a:srgbClr val="222222"/>
                </a:solidFill>
                <a:effectLst/>
                <a:latin typeface="Open Sans"/>
              </a:rPr>
              <a:t> is drawn purely </a:t>
            </a:r>
            <a:r>
              <a:rPr lang="en-GB" b="1" i="0" dirty="0">
                <a:solidFill>
                  <a:srgbClr val="222222"/>
                </a:solidFill>
                <a:effectLst/>
                <a:latin typeface="Open Sans"/>
              </a:rPr>
              <a:t>based on probability model </a:t>
            </a:r>
            <a:r>
              <a:rPr lang="en-GB" b="0" i="0" dirty="0">
                <a:solidFill>
                  <a:srgbClr val="222222"/>
                </a:solidFill>
                <a:effectLst/>
                <a:latin typeface="Open Sans"/>
              </a:rPr>
              <a:t>we are trying to predict, that </a:t>
            </a:r>
            <a:r>
              <a:rPr lang="en-GB" b="1" i="0" dirty="0">
                <a:solidFill>
                  <a:srgbClr val="222222"/>
                </a:solidFill>
                <a:effectLst/>
                <a:latin typeface="Open Sans"/>
              </a:rPr>
              <a:t>preference of value </a:t>
            </a:r>
            <a:r>
              <a:rPr lang="en-GB" b="0" i="0" dirty="0">
                <a:solidFill>
                  <a:srgbClr val="222222"/>
                </a:solidFill>
                <a:effectLst/>
                <a:latin typeface="Open Sans"/>
              </a:rPr>
              <a:t>does not come from </a:t>
            </a:r>
            <a:r>
              <a:rPr lang="en-GB" b="1" i="0" dirty="0">
                <a:solidFill>
                  <a:srgbClr val="222222"/>
                </a:solidFill>
                <a:effectLst/>
                <a:latin typeface="Open Sans"/>
              </a:rPr>
              <a:t>prior "knowledge" additional</a:t>
            </a:r>
            <a:r>
              <a:rPr lang="en-GB" b="0" i="0" dirty="0">
                <a:solidFill>
                  <a:srgbClr val="222222"/>
                </a:solidFill>
                <a:effectLst/>
                <a:latin typeface="Open Sans"/>
              </a:rPr>
              <a:t> to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Open Sans"/>
              </a:rPr>
              <a:t>modeling</a:t>
            </a:r>
            <a:r>
              <a:rPr lang="en-GB" b="0" i="0" dirty="0">
                <a:solidFill>
                  <a:srgbClr val="222222"/>
                </a:solidFill>
                <a:effectLst/>
                <a:latin typeface="Open Sans"/>
              </a:rPr>
              <a:t> assumptions.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788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474747"/>
                </a:solidFill>
                <a:effectLst/>
                <a:latin typeface="Open Sans"/>
              </a:rPr>
              <a:t>Significance Tests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" y="591626"/>
            <a:ext cx="12052178" cy="6182036"/>
          </a:xfrm>
        </p:spPr>
        <p:txBody>
          <a:bodyPr/>
          <a:lstStyle/>
          <a:p>
            <a:r>
              <a:rPr lang="en-US" dirty="0"/>
              <a:t>Now, that we have distribution of beta^, we can perform tests on it</a:t>
            </a:r>
          </a:p>
          <a:p>
            <a:r>
              <a:rPr lang="en-US" dirty="0"/>
              <a:t>Here, by testing specific </a:t>
            </a:r>
            <a:r>
              <a:rPr lang="en-US" dirty="0" err="1"/>
              <a:t>beta_j</a:t>
            </a:r>
            <a:r>
              <a:rPr lang="en-US" dirty="0"/>
              <a:t>, we can see whether the variable </a:t>
            </a:r>
            <a:r>
              <a:rPr lang="en-US" dirty="0" err="1"/>
              <a:t>xj</a:t>
            </a:r>
            <a:r>
              <a:rPr lang="en-US" dirty="0"/>
              <a:t> has any impact on prediction</a:t>
            </a:r>
          </a:p>
          <a:p>
            <a:r>
              <a:rPr lang="en-US" dirty="0"/>
              <a:t>To do hypothesis test on beta^, we need to normalize it</a:t>
            </a:r>
          </a:p>
          <a:p>
            <a:pPr>
              <a:buFontTx/>
              <a:buChar char="-"/>
            </a:pPr>
            <a:r>
              <a:rPr lang="en-US" dirty="0"/>
              <a:t>Mean and divide by std (as we do not know sigma^2, we</a:t>
            </a:r>
          </a:p>
          <a:p>
            <a:pPr marL="0" indent="0">
              <a:buNone/>
            </a:pPr>
            <a:r>
              <a:rPr lang="en-US" dirty="0"/>
              <a:t>Plug its unbiased estimator instead, we get t( student’s t</a:t>
            </a:r>
          </a:p>
          <a:p>
            <a:pPr marL="0" indent="0">
              <a:buNone/>
            </a:pPr>
            <a:r>
              <a:rPr lang="en-US" dirty="0"/>
              <a:t>Distribution (N/sqrt(Chi))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6AC13-63C4-405B-A88A-96106B9A0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0530" y="1563155"/>
            <a:ext cx="3057525" cy="1743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2C524E-F5A5-4695-8487-433DB8B9C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2177" y="3409943"/>
            <a:ext cx="3228975" cy="21050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626E5D-61DF-46FC-AC3D-9CD78B1FC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9868" y="3502740"/>
            <a:ext cx="4122856" cy="32593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985463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474747"/>
                </a:solidFill>
                <a:effectLst/>
                <a:latin typeface="Open Sans"/>
              </a:rPr>
              <a:t>Bonferroni's Test and Remarks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" y="591626"/>
            <a:ext cx="12052178" cy="6182036"/>
          </a:xfrm>
        </p:spPr>
        <p:txBody>
          <a:bodyPr>
            <a:normAutofit/>
          </a:bodyPr>
          <a:lstStyle/>
          <a:p>
            <a:r>
              <a:rPr lang="en-US" sz="2300" dirty="0">
                <a:latin typeface="+mj-lt"/>
              </a:rPr>
              <a:t>If we do </a:t>
            </a:r>
            <a:r>
              <a:rPr lang="en-US" sz="2300" b="1" dirty="0">
                <a:latin typeface="+mj-lt"/>
              </a:rPr>
              <a:t>hypothesis test </a:t>
            </a:r>
            <a:r>
              <a:rPr lang="en-US" sz="2300" dirty="0">
                <a:latin typeface="+mj-lt"/>
              </a:rPr>
              <a:t>for several </a:t>
            </a:r>
            <a:r>
              <a:rPr lang="en-US" sz="2300" b="1" dirty="0">
                <a:latin typeface="+mj-lt"/>
              </a:rPr>
              <a:t>betas at the same time </a:t>
            </a:r>
            <a:r>
              <a:rPr lang="en-US" sz="2300" dirty="0">
                <a:latin typeface="+mj-lt"/>
              </a:rPr>
              <a:t>and considering they are </a:t>
            </a:r>
            <a:r>
              <a:rPr lang="en-US" sz="2300" b="1" dirty="0">
                <a:latin typeface="+mj-lt"/>
              </a:rPr>
              <a:t>independent</a:t>
            </a:r>
            <a:r>
              <a:rPr lang="en-US" sz="2300" dirty="0">
                <a:latin typeface="+mj-lt"/>
              </a:rPr>
              <a:t>, and all </a:t>
            </a:r>
            <a:r>
              <a:rPr lang="en-US" sz="2300" b="1" dirty="0">
                <a:latin typeface="+mj-lt"/>
              </a:rPr>
              <a:t>for the same level alpha</a:t>
            </a:r>
            <a:r>
              <a:rPr lang="en-US" sz="2300" dirty="0">
                <a:latin typeface="+mj-lt"/>
              </a:rPr>
              <a:t>, by </a:t>
            </a:r>
            <a:r>
              <a:rPr lang="en-US" sz="2300" b="1" dirty="0">
                <a:latin typeface="+mj-lt"/>
              </a:rPr>
              <a:t>chance </a:t>
            </a:r>
            <a:r>
              <a:rPr lang="en-US" sz="2300" dirty="0">
                <a:latin typeface="+mj-lt"/>
              </a:rPr>
              <a:t>we may reject H0</a:t>
            </a:r>
          </a:p>
          <a:p>
            <a:r>
              <a:rPr lang="en-US" sz="2300" dirty="0">
                <a:latin typeface="+mj-lt"/>
              </a:rPr>
              <a:t>To make this analysis </a:t>
            </a:r>
            <a:r>
              <a:rPr lang="en-US" sz="2300" b="1" dirty="0">
                <a:latin typeface="+mj-lt"/>
              </a:rPr>
              <a:t>correct</a:t>
            </a:r>
            <a:r>
              <a:rPr lang="en-US" sz="2300" dirty="0">
                <a:latin typeface="+mj-lt"/>
              </a:rPr>
              <a:t> we need to </a:t>
            </a:r>
            <a:r>
              <a:rPr lang="en-US" sz="2300" b="1" dirty="0">
                <a:latin typeface="+mj-lt"/>
              </a:rPr>
              <a:t>reduce quantiles</a:t>
            </a:r>
            <a:r>
              <a:rPr lang="en-US" sz="2300" dirty="0">
                <a:latin typeface="+mj-lt"/>
              </a:rPr>
              <a:t>, so that it </a:t>
            </a:r>
            <a:r>
              <a:rPr lang="en-US" sz="2300" b="1" dirty="0">
                <a:latin typeface="+mj-lt"/>
              </a:rPr>
              <a:t>considers the number of variables in the test</a:t>
            </a:r>
            <a:r>
              <a:rPr lang="en-US" sz="2300" dirty="0">
                <a:latin typeface="+mj-lt"/>
              </a:rPr>
              <a:t>, so that it </a:t>
            </a:r>
            <a:r>
              <a:rPr lang="en-US" sz="2300" b="1" dirty="0">
                <a:latin typeface="+mj-lt"/>
              </a:rPr>
              <a:t>reduces critical values</a:t>
            </a:r>
            <a:r>
              <a:rPr lang="en-US" sz="2300" dirty="0">
                <a:latin typeface="+mj-lt"/>
              </a:rPr>
              <a:t> when number of variables tested increases</a:t>
            </a:r>
          </a:p>
          <a:p>
            <a:r>
              <a:rPr lang="en-US" sz="2300" dirty="0">
                <a:latin typeface="+mj-lt"/>
              </a:rPr>
              <a:t>So, we have to remember to do </a:t>
            </a:r>
            <a:r>
              <a:rPr lang="en-US" sz="2300" b="1" dirty="0">
                <a:latin typeface="+mj-lt"/>
              </a:rPr>
              <a:t>Bonferroni correction </a:t>
            </a:r>
            <a:r>
              <a:rPr lang="en-US" sz="2300" dirty="0">
                <a:latin typeface="+mj-lt"/>
              </a:rPr>
              <a:t>or some sort of correction if we are </a:t>
            </a:r>
            <a:r>
              <a:rPr lang="en-US" sz="2300" b="1" dirty="0">
                <a:latin typeface="+mj-lt"/>
              </a:rPr>
              <a:t>doing bunch of tests simultaneously (but Bonferroni makes test more conservative)</a:t>
            </a:r>
          </a:p>
          <a:p>
            <a:r>
              <a:rPr lang="en-GB" sz="2300" b="0" i="0" u="none" strike="noStrike" dirty="0">
                <a:solidFill>
                  <a:srgbClr val="1559B5"/>
                </a:solidFill>
                <a:effectLst/>
                <a:latin typeface="+mj-lt"/>
                <a:hlinkClick r:id="rId2"/>
              </a:rPr>
              <a:t>Statistical hypothesis testing</a:t>
            </a:r>
            <a:r>
              <a:rPr lang="en-GB" sz="2300" b="0" i="0" dirty="0">
                <a:solidFill>
                  <a:srgbClr val="000000"/>
                </a:solidFill>
                <a:effectLst/>
                <a:latin typeface="+mj-lt"/>
              </a:rPr>
              <a:t> is based on rejecting the </a:t>
            </a:r>
            <a:r>
              <a:rPr lang="en-GB" sz="2300" dirty="0">
                <a:solidFill>
                  <a:srgbClr val="1559B5"/>
                </a:solidFill>
                <a:latin typeface="+mj-lt"/>
              </a:rPr>
              <a:t>null</a:t>
            </a:r>
          </a:p>
          <a:p>
            <a:pPr marL="0" indent="0">
              <a:buNone/>
            </a:pPr>
            <a:r>
              <a:rPr lang="en-GB" sz="2300" dirty="0">
                <a:solidFill>
                  <a:srgbClr val="1559B5"/>
                </a:solidFill>
                <a:latin typeface="+mj-lt"/>
              </a:rPr>
              <a:t> hypothesis</a:t>
            </a:r>
            <a:r>
              <a:rPr lang="en-GB" sz="2300" b="0" i="0" dirty="0">
                <a:solidFill>
                  <a:srgbClr val="000000"/>
                </a:solidFill>
                <a:effectLst/>
                <a:latin typeface="+mj-lt"/>
              </a:rPr>
              <a:t> if the </a:t>
            </a:r>
            <a:r>
              <a:rPr lang="en-GB" sz="2300" b="1" i="0" dirty="0">
                <a:solidFill>
                  <a:srgbClr val="000000"/>
                </a:solidFill>
                <a:effectLst/>
                <a:latin typeface="+mj-lt"/>
              </a:rPr>
              <a:t>likelihood</a:t>
            </a:r>
            <a:r>
              <a:rPr lang="en-GB" sz="2300" b="0" i="0" dirty="0">
                <a:solidFill>
                  <a:srgbClr val="000000"/>
                </a:solidFill>
                <a:effectLst/>
                <a:latin typeface="+mj-lt"/>
              </a:rPr>
              <a:t> of the </a:t>
            </a:r>
            <a:r>
              <a:rPr lang="en-GB" sz="2300" b="1" i="0" dirty="0">
                <a:solidFill>
                  <a:srgbClr val="000000"/>
                </a:solidFill>
                <a:effectLst/>
                <a:latin typeface="+mj-lt"/>
              </a:rPr>
              <a:t>observed data </a:t>
            </a:r>
            <a:r>
              <a:rPr lang="en-GB" sz="2300" b="0" i="0" dirty="0">
                <a:solidFill>
                  <a:srgbClr val="000000"/>
                </a:solidFill>
                <a:effectLst/>
                <a:latin typeface="+mj-lt"/>
              </a:rPr>
              <a:t>under the null </a:t>
            </a:r>
          </a:p>
          <a:p>
            <a:pPr marL="0" indent="0">
              <a:buNone/>
            </a:pPr>
            <a:r>
              <a:rPr lang="en-GB" sz="2300" b="0" i="0" dirty="0">
                <a:solidFill>
                  <a:srgbClr val="000000"/>
                </a:solidFill>
                <a:effectLst/>
                <a:latin typeface="+mj-lt"/>
              </a:rPr>
              <a:t>hypotheses is </a:t>
            </a:r>
            <a:r>
              <a:rPr lang="en-GB" sz="2300" b="1" i="0" dirty="0">
                <a:solidFill>
                  <a:srgbClr val="000000"/>
                </a:solidFill>
                <a:effectLst/>
                <a:latin typeface="+mj-lt"/>
              </a:rPr>
              <a:t>low</a:t>
            </a:r>
            <a:r>
              <a:rPr lang="en-GB" sz="2300" b="0" i="0" dirty="0">
                <a:solidFill>
                  <a:srgbClr val="000000"/>
                </a:solidFill>
                <a:effectLst/>
                <a:latin typeface="+mj-lt"/>
              </a:rPr>
              <a:t>. If </a:t>
            </a:r>
            <a:r>
              <a:rPr lang="en-GB" sz="2300" b="1" i="0" dirty="0">
                <a:solidFill>
                  <a:srgbClr val="000000"/>
                </a:solidFill>
                <a:effectLst/>
                <a:latin typeface="+mj-lt"/>
              </a:rPr>
              <a:t>multiple hypotheses </a:t>
            </a:r>
            <a:r>
              <a:rPr lang="en-GB" sz="2300" b="0" i="0" dirty="0">
                <a:solidFill>
                  <a:srgbClr val="000000"/>
                </a:solidFill>
                <a:effectLst/>
                <a:latin typeface="+mj-lt"/>
              </a:rPr>
              <a:t>are tested, the </a:t>
            </a:r>
            <a:r>
              <a:rPr lang="en-GB" sz="2300" b="1" i="0" dirty="0">
                <a:solidFill>
                  <a:srgbClr val="000000"/>
                </a:solidFill>
                <a:effectLst/>
                <a:latin typeface="+mj-lt"/>
              </a:rPr>
              <a:t>chance </a:t>
            </a:r>
          </a:p>
          <a:p>
            <a:pPr marL="0" indent="0">
              <a:buNone/>
            </a:pPr>
            <a:r>
              <a:rPr lang="en-GB" sz="2300" b="1" i="0" dirty="0">
                <a:solidFill>
                  <a:srgbClr val="000000"/>
                </a:solidFill>
                <a:effectLst/>
                <a:latin typeface="+mj-lt"/>
              </a:rPr>
              <a:t>of observing a rare event increases</a:t>
            </a:r>
            <a:r>
              <a:rPr lang="en-GB" sz="2300" b="0" i="0" dirty="0">
                <a:solidFill>
                  <a:srgbClr val="000000"/>
                </a:solidFill>
                <a:effectLst/>
                <a:latin typeface="+mj-lt"/>
              </a:rPr>
              <a:t>, and therefore, the likelihood</a:t>
            </a:r>
          </a:p>
          <a:p>
            <a:pPr marL="0" indent="0">
              <a:buNone/>
            </a:pPr>
            <a:r>
              <a:rPr lang="en-GB" sz="2300" b="0" i="0" dirty="0">
                <a:solidFill>
                  <a:srgbClr val="000000"/>
                </a:solidFill>
                <a:effectLst/>
                <a:latin typeface="+mj-lt"/>
              </a:rPr>
              <a:t> of </a:t>
            </a:r>
            <a:r>
              <a:rPr lang="en-GB" sz="2300" b="1" i="0" dirty="0">
                <a:solidFill>
                  <a:srgbClr val="000000"/>
                </a:solidFill>
                <a:effectLst/>
                <a:latin typeface="+mj-lt"/>
              </a:rPr>
              <a:t>incorrectly rejecting a null </a:t>
            </a:r>
            <a:r>
              <a:rPr lang="en-GB" sz="2300" b="1" i="0" dirty="0" err="1">
                <a:solidFill>
                  <a:srgbClr val="000000"/>
                </a:solidFill>
                <a:effectLst/>
                <a:latin typeface="+mj-lt"/>
              </a:rPr>
              <a:t>hypot</a:t>
            </a:r>
            <a:r>
              <a:rPr lang="en-GB" sz="2300" b="1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GB" sz="2300" b="0" i="0" dirty="0">
                <a:solidFill>
                  <a:srgbClr val="000000"/>
                </a:solidFill>
                <a:effectLst/>
                <a:latin typeface="+mj-lt"/>
              </a:rPr>
              <a:t>(i.e., a type 1 error rate) </a:t>
            </a:r>
            <a:r>
              <a:rPr lang="en-GB" sz="2300" b="0" i="0" dirty="0" err="1">
                <a:solidFill>
                  <a:srgbClr val="000000"/>
                </a:solidFill>
                <a:effectLst/>
                <a:latin typeface="+mj-lt"/>
              </a:rPr>
              <a:t>incr</a:t>
            </a:r>
            <a:endParaRPr lang="en-GB" sz="2300" b="0" i="0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GB" sz="2300" b="0" i="0" dirty="0">
                <a:solidFill>
                  <a:srgbClr val="000000"/>
                </a:solidFill>
                <a:effectLst/>
                <a:latin typeface="+mj-lt"/>
              </a:rPr>
              <a:t>The Bonferroni </a:t>
            </a:r>
            <a:r>
              <a:rPr lang="en-GB" sz="2300" b="1" i="0" dirty="0">
                <a:solidFill>
                  <a:srgbClr val="000000"/>
                </a:solidFill>
                <a:effectLst/>
                <a:latin typeface="+mj-lt"/>
              </a:rPr>
              <a:t>correction</a:t>
            </a:r>
            <a:r>
              <a:rPr lang="en-GB" sz="2300" b="0" i="0" dirty="0">
                <a:solidFill>
                  <a:srgbClr val="000000"/>
                </a:solidFill>
                <a:effectLst/>
                <a:latin typeface="+mj-lt"/>
              </a:rPr>
              <a:t> </a:t>
            </a:r>
            <a:r>
              <a:rPr lang="en-GB" sz="2300" b="1" i="0" dirty="0">
                <a:solidFill>
                  <a:srgbClr val="000000"/>
                </a:solidFill>
                <a:effectLst/>
                <a:latin typeface="+mj-lt"/>
              </a:rPr>
              <a:t>compensates</a:t>
            </a:r>
            <a:r>
              <a:rPr lang="en-GB" sz="2300" b="0" i="0" dirty="0">
                <a:solidFill>
                  <a:srgbClr val="000000"/>
                </a:solidFill>
                <a:effectLst/>
                <a:latin typeface="+mj-lt"/>
              </a:rPr>
              <a:t> for that increase by </a:t>
            </a:r>
          </a:p>
          <a:p>
            <a:pPr marL="0" indent="0">
              <a:buNone/>
            </a:pPr>
            <a:r>
              <a:rPr lang="en-GB" sz="2300" b="0" i="0" dirty="0">
                <a:solidFill>
                  <a:srgbClr val="000000"/>
                </a:solidFill>
                <a:effectLst/>
                <a:latin typeface="+mj-lt"/>
              </a:rPr>
              <a:t>Testing </a:t>
            </a:r>
            <a:r>
              <a:rPr lang="en-GB" sz="2300" b="1" i="0" dirty="0">
                <a:solidFill>
                  <a:srgbClr val="000000"/>
                </a:solidFill>
                <a:effectLst/>
                <a:latin typeface="+mj-lt"/>
              </a:rPr>
              <a:t>each individual hypothesis </a:t>
            </a:r>
            <a:r>
              <a:rPr lang="en-GB" sz="2300" b="0" i="0" dirty="0">
                <a:solidFill>
                  <a:srgbClr val="000000"/>
                </a:solidFill>
                <a:effectLst/>
                <a:latin typeface="+mj-lt"/>
              </a:rPr>
              <a:t>at a significance </a:t>
            </a:r>
            <a:r>
              <a:rPr lang="en-GB" sz="2300" b="1" i="0" dirty="0">
                <a:solidFill>
                  <a:srgbClr val="000000"/>
                </a:solidFill>
                <a:effectLst/>
                <a:latin typeface="+mj-lt"/>
              </a:rPr>
              <a:t>level of a/m</a:t>
            </a:r>
            <a:r>
              <a:rPr lang="en-GB" sz="2300" b="0" i="0" dirty="0">
                <a:solidFill>
                  <a:srgbClr val="000000"/>
                </a:solidFill>
                <a:effectLst/>
                <a:latin typeface="+mj-lt"/>
              </a:rPr>
              <a:t>,</a:t>
            </a:r>
          </a:p>
          <a:p>
            <a:pPr marL="0" indent="0">
              <a:buNone/>
            </a:pPr>
            <a:r>
              <a:rPr lang="en-GB" sz="2300" b="0" i="0" dirty="0">
                <a:solidFill>
                  <a:srgbClr val="000000"/>
                </a:solidFill>
                <a:effectLst/>
                <a:latin typeface="+mj-lt"/>
              </a:rPr>
              <a:t> where a is a </a:t>
            </a:r>
            <a:r>
              <a:rPr lang="en-GB" sz="2300" b="1" i="0" dirty="0">
                <a:solidFill>
                  <a:srgbClr val="000000"/>
                </a:solidFill>
                <a:effectLst/>
                <a:latin typeface="+mj-lt"/>
              </a:rPr>
              <a:t>desired overall alpha level </a:t>
            </a:r>
            <a:r>
              <a:rPr lang="en-GB" sz="2300" b="0" i="0" dirty="0">
                <a:solidFill>
                  <a:srgbClr val="000000"/>
                </a:solidFill>
                <a:effectLst/>
                <a:latin typeface="+mj-lt"/>
              </a:rPr>
              <a:t>and m is the </a:t>
            </a:r>
            <a:r>
              <a:rPr lang="en-GB" sz="2300" b="1" i="0" dirty="0">
                <a:solidFill>
                  <a:srgbClr val="000000"/>
                </a:solidFill>
                <a:effectLst/>
                <a:latin typeface="+mj-lt"/>
              </a:rPr>
              <a:t>number of hypotheses</a:t>
            </a:r>
            <a:endParaRPr lang="en-US" sz="23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6807E-9188-4595-B696-B2382FDA9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231" y="2856785"/>
            <a:ext cx="4008774" cy="30582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2180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rmAutofit fontScale="90000"/>
          </a:bodyPr>
          <a:lstStyle/>
          <a:p>
            <a:r>
              <a:rPr lang="en-US" dirty="0"/>
              <a:t>Remarks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" y="591626"/>
            <a:ext cx="12052178" cy="6182036"/>
          </a:xfrm>
        </p:spPr>
        <p:txBody>
          <a:bodyPr/>
          <a:lstStyle/>
          <a:p>
            <a:r>
              <a:rPr lang="en-US" b="1" dirty="0"/>
              <a:t>Linear regression </a:t>
            </a:r>
            <a:r>
              <a:rPr lang="en-US" dirty="0"/>
              <a:t>exhibits </a:t>
            </a:r>
            <a:r>
              <a:rPr lang="en-US" b="1" dirty="0"/>
              <a:t>correlations</a:t>
            </a:r>
            <a:r>
              <a:rPr lang="en-US" dirty="0"/>
              <a:t>, </a:t>
            </a:r>
            <a:r>
              <a:rPr lang="en-US" b="1" dirty="0"/>
              <a:t>not causality</a:t>
            </a:r>
          </a:p>
          <a:p>
            <a:r>
              <a:rPr lang="en-US" b="1" dirty="0"/>
              <a:t>Normality of the noise</a:t>
            </a:r>
            <a:r>
              <a:rPr lang="en-US" dirty="0"/>
              <a:t>: One can use </a:t>
            </a:r>
            <a:r>
              <a:rPr lang="en-US" b="1" dirty="0"/>
              <a:t>goodness of fit tests </a:t>
            </a:r>
            <a:r>
              <a:rPr lang="en-US" dirty="0"/>
              <a:t>to test whether the </a:t>
            </a:r>
            <a:r>
              <a:rPr lang="en-US" b="1" dirty="0"/>
              <a:t>residuals</a:t>
            </a:r>
            <a:r>
              <a:rPr lang="en-US" dirty="0"/>
              <a:t> are </a:t>
            </a:r>
            <a:r>
              <a:rPr lang="en-US" b="1" dirty="0"/>
              <a:t>Gaussian</a:t>
            </a:r>
            <a:r>
              <a:rPr lang="en-US" dirty="0"/>
              <a:t> or </a:t>
            </a:r>
            <a:r>
              <a:rPr lang="en-US" b="1" dirty="0"/>
              <a:t>not</a:t>
            </a:r>
            <a:r>
              <a:rPr lang="en-US" dirty="0"/>
              <a:t> (e.g. </a:t>
            </a:r>
            <a:r>
              <a:rPr lang="en-US" dirty="0" err="1"/>
              <a:t>Kolgomorov</a:t>
            </a:r>
            <a:r>
              <a:rPr lang="en-US" dirty="0"/>
              <a:t>-Smirnov)</a:t>
            </a:r>
          </a:p>
          <a:p>
            <a:r>
              <a:rPr lang="en-US" b="1" dirty="0"/>
              <a:t>Deterministic design</a:t>
            </a:r>
            <a:r>
              <a:rPr lang="en-US" dirty="0"/>
              <a:t>: If X is </a:t>
            </a:r>
            <a:r>
              <a:rPr lang="en-US" b="1" dirty="0"/>
              <a:t>not deterministic</a:t>
            </a:r>
            <a:r>
              <a:rPr lang="en-US" dirty="0"/>
              <a:t>, all the above can be understood </a:t>
            </a:r>
            <a:r>
              <a:rPr lang="en-US" b="1" dirty="0"/>
              <a:t>conditionally on X</a:t>
            </a:r>
            <a:r>
              <a:rPr lang="en-US" dirty="0"/>
              <a:t>, if the noise is assumed to be Gaussian, conditionally on X</a:t>
            </a:r>
          </a:p>
        </p:txBody>
      </p:sp>
    </p:spTree>
    <p:extLst>
      <p:ext uri="{BB962C8B-B14F-4D97-AF65-F5344CB8AC3E}">
        <p14:creationId xmlns:p14="http://schemas.microsoft.com/office/powerpoint/2010/main" val="3785172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rmAutofit fontScale="90000"/>
          </a:bodyPr>
          <a:lstStyle/>
          <a:p>
            <a:r>
              <a:rPr lang="en-US" dirty="0"/>
              <a:t>Recitation 23. Hypothesis test for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" y="591626"/>
            <a:ext cx="12052178" cy="6182036"/>
          </a:xfrm>
        </p:spPr>
        <p:txBody>
          <a:bodyPr>
            <a:normAutofit/>
          </a:bodyPr>
          <a:lstStyle/>
          <a:p>
            <a:r>
              <a:rPr lang="en-US" sz="2400" dirty="0"/>
              <a:t>We want to do </a:t>
            </a:r>
            <a:r>
              <a:rPr lang="en-US" sz="2400" b="1" dirty="0"/>
              <a:t>hypothesis test on beta* </a:t>
            </a:r>
            <a:r>
              <a:rPr lang="en-US" sz="2400" dirty="0"/>
              <a:t>(vector), we can do different tests based our wish, for example if we set u=[1,0…0] then we can test </a:t>
            </a:r>
            <a:r>
              <a:rPr lang="en-US" sz="2400" b="1" dirty="0"/>
              <a:t>H1: </a:t>
            </a:r>
            <a:r>
              <a:rPr lang="en-US" sz="2400" b="1" dirty="0" err="1"/>
              <a:t>u’b</a:t>
            </a:r>
            <a:r>
              <a:rPr lang="en-US" sz="2400" b="1" dirty="0"/>
              <a:t>&gt;0 vs H0: </a:t>
            </a:r>
            <a:r>
              <a:rPr lang="en-US" sz="2400" b="1" dirty="0" err="1"/>
              <a:t>u’b</a:t>
            </a:r>
            <a:r>
              <a:rPr lang="en-US" sz="2400" b="1" dirty="0"/>
              <a:t>&lt;=0</a:t>
            </a:r>
          </a:p>
          <a:p>
            <a:r>
              <a:rPr lang="en-US" sz="2400" dirty="0"/>
              <a:t>We assume Gaussian</a:t>
            </a:r>
          </a:p>
          <a:p>
            <a:pPr marL="0" indent="0">
              <a:buNone/>
            </a:pPr>
            <a:r>
              <a:rPr lang="en-US" sz="2400" dirty="0"/>
              <a:t>Noise</a:t>
            </a:r>
          </a:p>
          <a:p>
            <a:r>
              <a:rPr lang="en-US" sz="2400" dirty="0"/>
              <a:t>Set up for recitation is:</a:t>
            </a:r>
          </a:p>
          <a:p>
            <a:pPr marL="0" indent="0">
              <a:buNone/>
            </a:pPr>
            <a:r>
              <a:rPr lang="en-US" sz="2400" dirty="0"/>
              <a:t>1) Find estimators for beta*</a:t>
            </a:r>
          </a:p>
          <a:p>
            <a:pPr marL="0" indent="0">
              <a:buNone/>
            </a:pPr>
            <a:r>
              <a:rPr lang="en-US" sz="2400" dirty="0"/>
              <a:t>And sigma^2 (var of eps)</a:t>
            </a:r>
          </a:p>
          <a:p>
            <a:pPr marL="0" indent="0">
              <a:buNone/>
            </a:pPr>
            <a:r>
              <a:rPr lang="en-US" sz="2400" dirty="0"/>
              <a:t>2) Find pivot stats Tn, Tn&gt;s</a:t>
            </a:r>
          </a:p>
          <a:p>
            <a:pPr marL="0" indent="0">
              <a:buNone/>
            </a:pPr>
            <a:r>
              <a:rPr lang="en-US" sz="2400" dirty="0"/>
              <a:t>3) Adjust s to match level 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44922-1AF9-4FAF-AF84-7E2F6C459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190" y="1333499"/>
            <a:ext cx="8613810" cy="476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22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rmAutofit fontScale="90000"/>
          </a:bodyPr>
          <a:lstStyle/>
          <a:p>
            <a:r>
              <a:rPr lang="en-US" dirty="0"/>
              <a:t>Recitation 23. Hypothesis test for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" y="591626"/>
            <a:ext cx="12052178" cy="6182036"/>
          </a:xfrm>
        </p:spPr>
        <p:txBody>
          <a:bodyPr/>
          <a:lstStyle/>
          <a:p>
            <a:r>
              <a:rPr lang="en-US" dirty="0"/>
              <a:t>Here we find estimators for beta and sigma^2 using MLE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D1CED1-DCAF-443F-8910-CA93053EE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099" y="2052637"/>
            <a:ext cx="9411099" cy="47196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53AA56-EF29-4ED2-9F96-F713D8A2ED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8562" y="1128712"/>
            <a:ext cx="2233613" cy="6931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919269-F568-44E2-9690-2C2BA1237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8387" y="1104900"/>
            <a:ext cx="19335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78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Autofit/>
          </a:bodyPr>
          <a:lstStyle/>
          <a:p>
            <a:r>
              <a:rPr lang="en-US" sz="3200" dirty="0"/>
              <a:t>Recitation 23.Hypothesis test for linear regression(Linear algebra review)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" y="591626"/>
            <a:ext cx="12052178" cy="6182036"/>
          </a:xfrm>
        </p:spPr>
        <p:txBody>
          <a:bodyPr>
            <a:normAutofit/>
          </a:bodyPr>
          <a:lstStyle/>
          <a:p>
            <a:r>
              <a:rPr lang="en-GB" sz="2400" b="0" i="0" dirty="0">
                <a:solidFill>
                  <a:srgbClr val="000000"/>
                </a:solidFill>
                <a:effectLst/>
                <a:latin typeface="Lora"/>
              </a:rPr>
              <a:t>In </a:t>
            </a:r>
            <a:r>
              <a:rPr lang="en-GB" sz="2400" b="0" i="0" u="none" strike="noStrike" dirty="0">
                <a:solidFill>
                  <a:srgbClr val="1559B5"/>
                </a:solidFill>
                <a:effectLst/>
                <a:latin typeface="Lora"/>
                <a:hlinkClick r:id="rId2"/>
              </a:rPr>
              <a:t>mathematics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Lora"/>
              </a:rPr>
              <a:t>, particularly </a:t>
            </a:r>
            <a:r>
              <a:rPr lang="en-GB" sz="2400" b="0" i="0" u="none" strike="noStrike" dirty="0">
                <a:solidFill>
                  <a:srgbClr val="1559B5"/>
                </a:solidFill>
                <a:effectLst/>
                <a:latin typeface="Lora"/>
                <a:hlinkClick r:id="rId3" tooltip="Linear algebra"/>
              </a:rPr>
              <a:t>linear algebra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Lora"/>
              </a:rPr>
              <a:t>, a </a:t>
            </a:r>
            <a:r>
              <a:rPr lang="en-GB" sz="2400" b="1" i="0" dirty="0">
                <a:solidFill>
                  <a:srgbClr val="000000"/>
                </a:solidFill>
                <a:effectLst/>
                <a:latin typeface="Lora"/>
              </a:rPr>
              <a:t>spectral theorem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Lora"/>
              </a:rPr>
              <a:t> is a result about when a </a:t>
            </a:r>
            <a:r>
              <a:rPr lang="en-GB" sz="2400" b="0" i="0" u="none" strike="noStrike" dirty="0">
                <a:solidFill>
                  <a:srgbClr val="1559B5"/>
                </a:solidFill>
                <a:effectLst/>
                <a:latin typeface="Lora"/>
                <a:hlinkClick r:id="rId4"/>
              </a:rPr>
              <a:t>linear operator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Lora"/>
              </a:rPr>
              <a:t> or </a:t>
            </a:r>
            <a:r>
              <a:rPr lang="en-GB" sz="2400" b="0" i="0" u="none" strike="noStrike" dirty="0">
                <a:solidFill>
                  <a:srgbClr val="1559B5"/>
                </a:solidFill>
                <a:effectLst/>
                <a:latin typeface="Lora"/>
                <a:hlinkClick r:id="rId5"/>
              </a:rPr>
              <a:t>matrix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Lora"/>
              </a:rPr>
              <a:t> can be </a:t>
            </a:r>
            <a:r>
              <a:rPr lang="en-GB" sz="2400" b="0" i="0" u="none" strike="noStrike" dirty="0">
                <a:solidFill>
                  <a:srgbClr val="1559B5"/>
                </a:solidFill>
                <a:effectLst/>
                <a:latin typeface="Lora"/>
                <a:hlinkClick r:id="rId6"/>
              </a:rPr>
              <a:t>diagonalized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Lora"/>
              </a:rPr>
              <a:t> (that is, represented as a </a:t>
            </a:r>
            <a:r>
              <a:rPr lang="en-GB" sz="2400" b="0" i="0" u="none" strike="noStrike" dirty="0">
                <a:solidFill>
                  <a:srgbClr val="1559B5"/>
                </a:solidFill>
                <a:effectLst/>
                <a:latin typeface="Lora"/>
                <a:hlinkClick r:id="rId7" tooltip="Diagonal matrix"/>
              </a:rPr>
              <a:t>diagonal matrix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Lora"/>
              </a:rPr>
              <a:t> in some basis). This is extremely </a:t>
            </a:r>
            <a:r>
              <a:rPr lang="en-GB" sz="2400" b="1" i="0" dirty="0">
                <a:solidFill>
                  <a:srgbClr val="000000"/>
                </a:solidFill>
                <a:effectLst/>
                <a:latin typeface="Lora"/>
              </a:rPr>
              <a:t>useful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Lora"/>
              </a:rPr>
              <a:t> because computations involving a </a:t>
            </a:r>
            <a:r>
              <a:rPr lang="en-GB" sz="2400" b="1" i="0" dirty="0">
                <a:solidFill>
                  <a:srgbClr val="000000"/>
                </a:solidFill>
                <a:effectLst/>
                <a:latin typeface="Lora"/>
              </a:rPr>
              <a:t>diagonalizable matrix 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Lora"/>
              </a:rPr>
              <a:t>can often be reduced to much </a:t>
            </a:r>
            <a:r>
              <a:rPr lang="en-GB" sz="2400" b="1" i="0" dirty="0">
                <a:solidFill>
                  <a:srgbClr val="000000"/>
                </a:solidFill>
                <a:effectLst/>
                <a:latin typeface="Lora"/>
              </a:rPr>
              <a:t>simpler computations 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Lora"/>
              </a:rPr>
              <a:t>involving the corresponding diagonal matrix.</a:t>
            </a:r>
          </a:p>
          <a:p>
            <a:r>
              <a:rPr lang="en-US" sz="2400" b="1" dirty="0"/>
              <a:t>Orthogonal vectors </a:t>
            </a:r>
            <a:r>
              <a:rPr lang="en-US" sz="2400" dirty="0"/>
              <a:t>are vectors whose</a:t>
            </a:r>
          </a:p>
          <a:p>
            <a:pPr marL="0" indent="0">
              <a:buNone/>
            </a:pPr>
            <a:r>
              <a:rPr lang="en-US" sz="2400" b="1" dirty="0"/>
              <a:t>Dot product=0</a:t>
            </a:r>
            <a:r>
              <a:rPr lang="en-US" sz="2400" dirty="0"/>
              <a:t>, orthonormal on top of</a:t>
            </a:r>
          </a:p>
          <a:p>
            <a:pPr marL="0" indent="0">
              <a:buNone/>
            </a:pPr>
            <a:r>
              <a:rPr lang="en-US" sz="2400" dirty="0"/>
              <a:t>That should have length 1</a:t>
            </a:r>
          </a:p>
          <a:p>
            <a:r>
              <a:rPr lang="en-US" sz="2400" dirty="0"/>
              <a:t>If we multiply a vector by </a:t>
            </a:r>
            <a:r>
              <a:rPr lang="en-US" sz="2400" b="1" dirty="0"/>
              <a:t>orthonormal</a:t>
            </a:r>
          </a:p>
          <a:p>
            <a:pPr marL="0" indent="0">
              <a:buNone/>
            </a:pPr>
            <a:r>
              <a:rPr lang="en-US" sz="2400" dirty="0"/>
              <a:t>Matrix and find its norm^2, it will be</a:t>
            </a:r>
          </a:p>
          <a:p>
            <a:pPr marL="0" indent="0">
              <a:buNone/>
            </a:pPr>
            <a:r>
              <a:rPr lang="en-US" sz="2400" dirty="0"/>
              <a:t>Same as norm^2 before multiplication</a:t>
            </a:r>
          </a:p>
          <a:p>
            <a:pPr marL="0" indent="0">
              <a:buNone/>
            </a:pPr>
            <a:r>
              <a:rPr lang="en-US" sz="2400" dirty="0"/>
              <a:t>With a vector</a:t>
            </a:r>
          </a:p>
          <a:p>
            <a:r>
              <a:rPr lang="en-US" sz="2400" dirty="0"/>
              <a:t>Symmetric square matrix of m*m can</a:t>
            </a:r>
          </a:p>
          <a:p>
            <a:pPr marL="0" indent="0">
              <a:buNone/>
            </a:pPr>
            <a:r>
              <a:rPr lang="en-US" sz="2400" dirty="0"/>
              <a:t>Be decomposed into product of </a:t>
            </a:r>
          </a:p>
          <a:p>
            <a:pPr marL="0" indent="0">
              <a:buNone/>
            </a:pPr>
            <a:r>
              <a:rPr lang="en-US" sz="2400" dirty="0"/>
              <a:t>V (</a:t>
            </a:r>
            <a:r>
              <a:rPr lang="en-US" sz="2400" dirty="0" err="1"/>
              <a:t>orhtog</a:t>
            </a:r>
            <a:r>
              <a:rPr lang="en-US" sz="2400" dirty="0"/>
              <a:t> matrix) and </a:t>
            </a:r>
            <a:r>
              <a:rPr lang="en-US" sz="2400" dirty="0" err="1"/>
              <a:t>diag</a:t>
            </a:r>
            <a:r>
              <a:rPr lang="en-US" sz="2400" dirty="0"/>
              <a:t> matrix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E8CDC-B96E-4DCF-A4FC-59009E3BBD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1600" y="1952625"/>
            <a:ext cx="6976309" cy="47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678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Autofit/>
          </a:bodyPr>
          <a:lstStyle/>
          <a:p>
            <a:r>
              <a:rPr lang="en-US" sz="3600" dirty="0"/>
              <a:t>Recitation 23. Hypothesis test for linear regression (LR review)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9" y="505901"/>
            <a:ext cx="12052178" cy="6266374"/>
          </a:xfrm>
        </p:spPr>
        <p:txBody>
          <a:bodyPr>
            <a:normAutofit/>
          </a:bodyPr>
          <a:lstStyle/>
          <a:p>
            <a:r>
              <a:rPr lang="en-US" sz="2400" b="1" dirty="0"/>
              <a:t>Projections matrices </a:t>
            </a:r>
            <a:r>
              <a:rPr lang="en-US" sz="2400" dirty="0"/>
              <a:t>have property H’=H; H^2=H, all eigenvalues are either </a:t>
            </a:r>
            <a:r>
              <a:rPr lang="en-US" sz="2400" b="1" dirty="0"/>
              <a:t>1 or 0</a:t>
            </a:r>
          </a:p>
          <a:p>
            <a:r>
              <a:rPr lang="en-US" sz="2400" dirty="0"/>
              <a:t>Tr(A)=sum of its diagonal elements; if we construct a square m*m matrix as a product of 3 matrices we can swop the order of multiplication</a:t>
            </a:r>
          </a:p>
          <a:p>
            <a:r>
              <a:rPr lang="en-US" sz="2400" dirty="0"/>
              <a:t>If we decompose a symmetric matrix A</a:t>
            </a:r>
          </a:p>
          <a:p>
            <a:pPr marL="0" indent="0">
              <a:buNone/>
            </a:pPr>
            <a:r>
              <a:rPr lang="en-US" sz="2400" dirty="0"/>
              <a:t>Into its eigenvector, </a:t>
            </a:r>
            <a:r>
              <a:rPr lang="en-US" sz="2400" dirty="0" err="1"/>
              <a:t>diag</a:t>
            </a:r>
            <a:r>
              <a:rPr lang="en-US" sz="2400" dirty="0"/>
              <a:t> and eigenvalue </a:t>
            </a:r>
            <a:r>
              <a:rPr lang="en-US" sz="2400" dirty="0" err="1"/>
              <a:t>vec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We get trace(A)=sum of its eigenvalues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04E15C-771E-401C-BF3D-15C55B6BC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646011"/>
            <a:ext cx="6353174" cy="519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06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rmAutofit fontScale="90000"/>
          </a:bodyPr>
          <a:lstStyle/>
          <a:p>
            <a:r>
              <a:rPr lang="en-US" dirty="0"/>
              <a:t>Recitation 23. Hypothesis test for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" y="553526"/>
            <a:ext cx="12052178" cy="6182036"/>
          </a:xfrm>
        </p:spPr>
        <p:txBody>
          <a:bodyPr>
            <a:normAutofit/>
          </a:bodyPr>
          <a:lstStyle/>
          <a:p>
            <a:r>
              <a:rPr lang="en-US" sz="2400" dirty="0"/>
              <a:t>Now, we examine the distribution of our test statistics using linear algebra concepts reviewed earlier</a:t>
            </a:r>
          </a:p>
          <a:p>
            <a:r>
              <a:rPr lang="en-US" sz="2400" dirty="0"/>
              <a:t>If we centralize it, it has distribution,                        but we don’t now know sigma^2, so that we divide by it, so we analyze its estimator</a:t>
            </a:r>
          </a:p>
          <a:p>
            <a:pPr marL="0" indent="0">
              <a:buNone/>
            </a:pPr>
            <a:r>
              <a:rPr lang="en-US" sz="2400" dirty="0"/>
              <a:t>                       it turns out to be</a:t>
            </a:r>
          </a:p>
          <a:p>
            <a:r>
              <a:rPr lang="en-US" sz="2400" dirty="0"/>
              <a:t>Now we analyze H</a:t>
            </a:r>
          </a:p>
          <a:p>
            <a:pPr marL="0" indent="0">
              <a:buNone/>
            </a:pPr>
            <a:r>
              <a:rPr lang="en-US" sz="2400" dirty="0"/>
              <a:t>And we decompose it using SVD</a:t>
            </a:r>
          </a:p>
          <a:p>
            <a:pPr marL="0" indent="0">
              <a:buNone/>
            </a:pPr>
            <a:r>
              <a:rPr lang="en-US" sz="2400" dirty="0"/>
              <a:t>And we get H=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EB3589-2B6F-4C4B-947C-B935E07A5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650" y="1771650"/>
            <a:ext cx="6562725" cy="5048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D25340-2AEA-4260-AB17-C934EA1A7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725" y="876299"/>
            <a:ext cx="952500" cy="411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381F7B-66F1-44B4-B7BB-46F78CB05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4900" y="1295400"/>
            <a:ext cx="1543050" cy="4000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9459A4-DCBF-4430-A20E-119AB4497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" y="2047875"/>
            <a:ext cx="1524000" cy="438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A54E2E6-8E34-4E22-BA2E-3B5D3A2B9F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1041" y="2147887"/>
            <a:ext cx="1649171" cy="3476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001758-9F86-48D8-873D-0481110FB7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1031" y="2533650"/>
            <a:ext cx="1073943" cy="523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E61BBEC-2FE4-4FAD-AA63-294D0D226C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8825" y="3438525"/>
            <a:ext cx="876300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852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rmAutofit fontScale="90000"/>
          </a:bodyPr>
          <a:lstStyle/>
          <a:p>
            <a:r>
              <a:rPr lang="en-US" dirty="0"/>
              <a:t>Recitation 23. Hypothesis test for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" y="544001"/>
            <a:ext cx="12052178" cy="6182036"/>
          </a:xfrm>
        </p:spPr>
        <p:txBody>
          <a:bodyPr>
            <a:normAutofit/>
          </a:bodyPr>
          <a:lstStyle/>
          <a:p>
            <a:r>
              <a:rPr lang="en-US" sz="2400" dirty="0"/>
              <a:t>We continue with the analysis of distribution of var(eps), we found that</a:t>
            </a:r>
          </a:p>
          <a:p>
            <a:r>
              <a:rPr lang="en-US" sz="2400" dirty="0"/>
              <a:t>So we continue with</a:t>
            </a:r>
          </a:p>
          <a:p>
            <a:pPr marL="0" indent="0">
              <a:buNone/>
            </a:pPr>
            <a:r>
              <a:rPr lang="en-US" sz="2400" dirty="0"/>
              <a:t>Having found                            we</a:t>
            </a:r>
          </a:p>
          <a:p>
            <a:pPr marL="0" indent="0">
              <a:buNone/>
            </a:pPr>
            <a:r>
              <a:rPr lang="en-US" sz="2400" dirty="0"/>
              <a:t>Insert it to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Then we analyze the </a:t>
            </a:r>
            <a:r>
              <a:rPr lang="en-US" sz="2400" dirty="0" err="1"/>
              <a:t>distrib</a:t>
            </a:r>
            <a:r>
              <a:rPr lang="en-US" sz="2400" dirty="0"/>
              <a:t> of var</a:t>
            </a:r>
          </a:p>
          <a:p>
            <a:pPr marL="0" indent="0">
              <a:buNone/>
            </a:pPr>
            <a:r>
              <a:rPr lang="en-US" sz="2400" dirty="0"/>
              <a:t>Again which turns out to</a:t>
            </a:r>
          </a:p>
          <a:p>
            <a:pPr marL="0" indent="0">
              <a:buNone/>
            </a:pPr>
            <a:r>
              <a:rPr lang="en-US" sz="2400" dirty="0"/>
              <a:t>And find its mean and variance</a:t>
            </a:r>
          </a:p>
          <a:p>
            <a:pPr marL="0" indent="0">
              <a:buNone/>
            </a:pPr>
            <a:r>
              <a:rPr lang="en-US" sz="2400" dirty="0"/>
              <a:t>And we have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Having found this we need to verify</a:t>
            </a:r>
          </a:p>
          <a:p>
            <a:pPr marL="0" indent="0">
              <a:buNone/>
            </a:pPr>
            <a:r>
              <a:rPr lang="en-US" sz="2400" dirty="0"/>
              <a:t>That var and numerator in Tn are</a:t>
            </a:r>
          </a:p>
          <a:p>
            <a:pPr marL="0" indent="0">
              <a:buNone/>
            </a:pPr>
            <a:r>
              <a:rPr lang="en-US" sz="2400" dirty="0" err="1"/>
              <a:t>Indep</a:t>
            </a:r>
            <a:r>
              <a:rPr lang="en-US" sz="2400" dirty="0"/>
              <a:t>, so we find </a:t>
            </a:r>
            <a:r>
              <a:rPr lang="en-US" sz="2400" dirty="0" err="1"/>
              <a:t>cov</a:t>
            </a:r>
            <a:r>
              <a:rPr lang="en-US" sz="2400"/>
              <a:t>=0  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B747A2-F868-4A7C-89D4-420C1A356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5208" y="1114425"/>
            <a:ext cx="7384215" cy="5724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699CCB-528D-437E-A191-0B0E200E8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5450" y="481012"/>
            <a:ext cx="1171575" cy="550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AD6880-A496-462B-ABBD-2C966DEAFB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562" y="919162"/>
            <a:ext cx="752475" cy="4286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68E924-CBE0-4319-B322-A9FA4BF0F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712" y="1404937"/>
            <a:ext cx="752475" cy="428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20D3E75-8E9A-48D3-A0CA-A11F10C31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1287" y="1409700"/>
            <a:ext cx="962025" cy="41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061B75-5ED6-453E-A6BA-6C9AB456FA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3225" y="1900237"/>
            <a:ext cx="1428750" cy="600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F952CD-0B92-49CA-AF10-15FD0D21F7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4950" y="1919287"/>
            <a:ext cx="1371600" cy="4286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96EA14-246A-4C21-A6E6-9BEE31444A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0887" y="3214687"/>
            <a:ext cx="1285875" cy="4857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C9852A-0A80-4C4C-A805-B7BCDD7AF7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2600" y="4067175"/>
            <a:ext cx="29908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27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rmAutofit fontScale="90000"/>
          </a:bodyPr>
          <a:lstStyle/>
          <a:p>
            <a:r>
              <a:rPr lang="en-US" dirty="0"/>
              <a:t>Recitation 23. Hypothesis test for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" y="591626"/>
            <a:ext cx="12052178" cy="6182036"/>
          </a:xfrm>
        </p:spPr>
        <p:txBody>
          <a:bodyPr>
            <a:normAutofit/>
          </a:bodyPr>
          <a:lstStyle/>
          <a:p>
            <a:r>
              <a:rPr lang="en-US" sz="2400" dirty="0"/>
              <a:t>Here, we normalize Tn so</a:t>
            </a:r>
          </a:p>
          <a:p>
            <a:pPr marL="0" indent="0">
              <a:buNone/>
            </a:pPr>
            <a:r>
              <a:rPr lang="en-US" sz="2400" dirty="0"/>
              <a:t>That it has mean 0 and variance 1</a:t>
            </a:r>
          </a:p>
          <a:p>
            <a:r>
              <a:rPr lang="en-US" sz="2400" dirty="0"/>
              <a:t>However, as we use sample var</a:t>
            </a:r>
          </a:p>
          <a:p>
            <a:pPr marL="0" indent="0">
              <a:buNone/>
            </a:pPr>
            <a:r>
              <a:rPr lang="en-US" sz="2400" dirty="0"/>
              <a:t>Instead of population variance we</a:t>
            </a:r>
          </a:p>
          <a:p>
            <a:pPr marL="0" indent="0">
              <a:buNone/>
            </a:pPr>
            <a:r>
              <a:rPr lang="en-US" sz="2400" dirty="0"/>
              <a:t>Get t-distribution instead of normal</a:t>
            </a:r>
          </a:p>
          <a:p>
            <a:pPr marL="0" indent="0">
              <a:buNone/>
            </a:pPr>
            <a:r>
              <a:rPr lang="en-US" sz="2400" dirty="0"/>
              <a:t>Distribution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Critical values correspond to</a:t>
            </a:r>
          </a:p>
          <a:p>
            <a:pPr marL="0" indent="0">
              <a:buNone/>
            </a:pPr>
            <a:r>
              <a:rPr lang="en-US" sz="2400" dirty="0"/>
              <a:t>Critical values of t distribution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DD7145-C700-4638-86D3-2CF74251B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5240" y="530035"/>
            <a:ext cx="7538686" cy="44109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32EA45-E19B-4D12-AEA2-47A95FF87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705" y="2811753"/>
            <a:ext cx="271462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164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474747"/>
                </a:solidFill>
                <a:effectLst/>
              </a:rPr>
              <a:t>Goals of Regression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9" y="496375"/>
            <a:ext cx="12052178" cy="6275899"/>
          </a:xfrm>
        </p:spPr>
        <p:txBody>
          <a:bodyPr>
            <a:normAutofit/>
          </a:bodyPr>
          <a:lstStyle/>
          <a:p>
            <a:r>
              <a:rPr lang="en-US" sz="2500" dirty="0"/>
              <a:t>Let’s consider </a:t>
            </a:r>
            <a:r>
              <a:rPr lang="en-US" sz="2500" b="1" dirty="0"/>
              <a:t>2 random variables </a:t>
            </a:r>
            <a:r>
              <a:rPr lang="en-US" sz="2500" dirty="0"/>
              <a:t>X and Y. For example,</a:t>
            </a:r>
          </a:p>
          <a:p>
            <a:pPr marL="0" indent="0">
              <a:buNone/>
            </a:pPr>
            <a:r>
              <a:rPr lang="en-US" sz="2500" dirty="0"/>
              <a:t>1. X is the </a:t>
            </a:r>
            <a:r>
              <a:rPr lang="en-US" sz="2500" b="1" dirty="0"/>
              <a:t>amount of $ spent </a:t>
            </a:r>
            <a:r>
              <a:rPr lang="en-US" sz="2500" dirty="0"/>
              <a:t>on FB ads and Y is the </a:t>
            </a:r>
            <a:r>
              <a:rPr lang="en-US" sz="2500" b="1" dirty="0"/>
              <a:t>total conversion rate</a:t>
            </a:r>
          </a:p>
          <a:p>
            <a:pPr marL="0" indent="0">
              <a:buNone/>
            </a:pPr>
            <a:r>
              <a:rPr lang="en-US" sz="2500" dirty="0"/>
              <a:t>2. X is the </a:t>
            </a:r>
            <a:r>
              <a:rPr lang="en-US" sz="2500" b="1" dirty="0"/>
              <a:t>age</a:t>
            </a:r>
            <a:r>
              <a:rPr lang="en-US" sz="2500" dirty="0"/>
              <a:t> of the person and Y is the </a:t>
            </a:r>
            <a:r>
              <a:rPr lang="en-US" sz="2500" b="1" dirty="0"/>
              <a:t>number of clicks</a:t>
            </a:r>
          </a:p>
          <a:p>
            <a:pPr marL="0" indent="0">
              <a:buNone/>
            </a:pPr>
            <a:r>
              <a:rPr lang="en-US" sz="2500" dirty="0"/>
              <a:t>Given 2 random variables X, Y, we can ask the following questions:</a:t>
            </a:r>
          </a:p>
          <a:p>
            <a:r>
              <a:rPr lang="en-US" sz="2500" b="1" dirty="0"/>
              <a:t>How to </a:t>
            </a:r>
            <a:r>
              <a:rPr lang="en-US" sz="2500" dirty="0"/>
              <a:t>predict Y from X? (model)</a:t>
            </a:r>
          </a:p>
          <a:p>
            <a:r>
              <a:rPr lang="en-US" sz="2500" b="1" dirty="0"/>
              <a:t>Error bars </a:t>
            </a:r>
            <a:r>
              <a:rPr lang="en-US" sz="2500" dirty="0"/>
              <a:t>around this </a:t>
            </a:r>
            <a:r>
              <a:rPr lang="en-US" sz="2500" b="1" dirty="0"/>
              <a:t>prediction ( </a:t>
            </a:r>
            <a:r>
              <a:rPr lang="en-US" sz="2500" dirty="0"/>
              <a:t>var(y) )</a:t>
            </a:r>
            <a:endParaRPr lang="en-US" sz="2500" b="1" dirty="0"/>
          </a:p>
          <a:p>
            <a:r>
              <a:rPr lang="en-US" sz="2500" dirty="0"/>
              <a:t>How much </a:t>
            </a:r>
            <a:r>
              <a:rPr lang="en-US" sz="2500" b="1" dirty="0"/>
              <a:t>more conversion Y </a:t>
            </a:r>
            <a:r>
              <a:rPr lang="en-US" sz="2500" dirty="0"/>
              <a:t>for an </a:t>
            </a:r>
            <a:r>
              <a:rPr lang="en-US" sz="2500" b="1" dirty="0"/>
              <a:t>additional</a:t>
            </a:r>
            <a:r>
              <a:rPr lang="en-US" sz="2500" dirty="0"/>
              <a:t> dollar? (coefficient in regression)</a:t>
            </a:r>
          </a:p>
          <a:p>
            <a:r>
              <a:rPr lang="en-US" sz="2500" dirty="0"/>
              <a:t>Does the </a:t>
            </a:r>
            <a:r>
              <a:rPr lang="en-US" sz="2500" b="1" dirty="0"/>
              <a:t>number of clicks </a:t>
            </a:r>
            <a:r>
              <a:rPr lang="en-US" sz="2500" dirty="0"/>
              <a:t>even </a:t>
            </a:r>
            <a:r>
              <a:rPr lang="en-US" sz="2500" b="1" dirty="0"/>
              <a:t>depend on age</a:t>
            </a:r>
            <a:r>
              <a:rPr lang="en-US" sz="2500" dirty="0"/>
              <a:t>? (coefficient in regression)</a:t>
            </a:r>
          </a:p>
          <a:p>
            <a:r>
              <a:rPr lang="en-US" sz="2500" dirty="0"/>
              <a:t>What if </a:t>
            </a:r>
            <a:r>
              <a:rPr lang="en-US" sz="2500" b="1" dirty="0"/>
              <a:t>X</a:t>
            </a:r>
            <a:r>
              <a:rPr lang="en-US" sz="2500" dirty="0"/>
              <a:t> is </a:t>
            </a:r>
            <a:r>
              <a:rPr lang="en-US" sz="2500" b="1" dirty="0"/>
              <a:t>not a single </a:t>
            </a:r>
            <a:r>
              <a:rPr lang="en-US" sz="2500" b="1" dirty="0" err="1"/>
              <a:t>r.v.</a:t>
            </a:r>
            <a:r>
              <a:rPr lang="en-US" sz="2500" b="1" dirty="0"/>
              <a:t> </a:t>
            </a:r>
            <a:r>
              <a:rPr lang="en-US" sz="2500" dirty="0"/>
              <a:t>but a </a:t>
            </a:r>
            <a:r>
              <a:rPr lang="en-US" sz="2500" b="1" dirty="0"/>
              <a:t>vector</a:t>
            </a:r>
            <a:r>
              <a:rPr lang="en-US" sz="2500" dirty="0"/>
              <a:t>? For example X=(X1, X2) where X1 is the </a:t>
            </a:r>
            <a:r>
              <a:rPr lang="en-US" sz="2500" b="1" dirty="0"/>
              <a:t>amount of dollars</a:t>
            </a:r>
            <a:r>
              <a:rPr lang="en-US" sz="2500" dirty="0"/>
              <a:t> spent on FB ads and </a:t>
            </a:r>
            <a:r>
              <a:rPr lang="en-US" sz="2500" b="1" dirty="0"/>
              <a:t>X2 is the duration in days </a:t>
            </a:r>
            <a:r>
              <a:rPr lang="en-US" sz="2500" dirty="0"/>
              <a:t>of the campaign</a:t>
            </a:r>
          </a:p>
        </p:txBody>
      </p:sp>
    </p:spTree>
    <p:extLst>
      <p:ext uri="{BB962C8B-B14F-4D97-AF65-F5344CB8AC3E}">
        <p14:creationId xmlns:p14="http://schemas.microsoft.com/office/powerpoint/2010/main" val="1099126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rgbClr val="474747"/>
                </a:solidFill>
                <a:effectLst/>
              </a:rPr>
              <a:t>Recitation 24. Multiple Hypothesis Testing and the Bonferroni Correction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" y="591626"/>
            <a:ext cx="12052178" cy="6182036"/>
          </a:xfrm>
        </p:spPr>
        <p:txBody>
          <a:bodyPr>
            <a:normAutofit/>
          </a:bodyPr>
          <a:lstStyle/>
          <a:p>
            <a:r>
              <a:rPr lang="en-US" sz="2400" dirty="0"/>
              <a:t>We consider the </a:t>
            </a:r>
            <a:r>
              <a:rPr lang="en-US" sz="2400" b="1" dirty="0"/>
              <a:t>homoscedastic</a:t>
            </a:r>
            <a:r>
              <a:rPr lang="en-US" sz="2400" dirty="0"/>
              <a:t> linear model                   where                             is </a:t>
            </a:r>
            <a:r>
              <a:rPr lang="en-US" sz="2400" b="1" dirty="0"/>
              <a:t>deterministic</a:t>
            </a:r>
          </a:p>
          <a:p>
            <a:pPr marL="0" indent="0">
              <a:buNone/>
            </a:pPr>
            <a:r>
              <a:rPr lang="en-US" sz="2400" dirty="0"/>
              <a:t>Of rank p,                         and                             . We want to test</a:t>
            </a:r>
          </a:p>
          <a:p>
            <a:r>
              <a:rPr lang="en-US" sz="2400" dirty="0"/>
              <a:t>When we have multiple hypothesis test each with level alpha, if we test separately then for 2 tests together we do not have the</a:t>
            </a:r>
          </a:p>
          <a:p>
            <a:pPr marL="0" indent="0">
              <a:buNone/>
            </a:pPr>
            <a:r>
              <a:rPr lang="en-US" sz="2400" dirty="0"/>
              <a:t>Same alpha, but alpha1+alpha2, if</a:t>
            </a:r>
          </a:p>
          <a:p>
            <a:pPr marL="0" indent="0">
              <a:buNone/>
            </a:pPr>
            <a:r>
              <a:rPr lang="en-US" sz="2400" dirty="0"/>
              <a:t>Those hypothesis are mutually </a:t>
            </a:r>
            <a:r>
              <a:rPr lang="en-US" sz="2400" dirty="0" err="1"/>
              <a:t>exclus</a:t>
            </a:r>
            <a:endParaRPr lang="en-US" sz="2400" dirty="0"/>
          </a:p>
          <a:p>
            <a:r>
              <a:rPr lang="en-US" sz="2400" dirty="0"/>
              <a:t>To compensate for  multiple </a:t>
            </a:r>
            <a:r>
              <a:rPr lang="en-US" sz="2400" dirty="0" err="1"/>
              <a:t>hypot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r>
              <a:rPr lang="en-US" sz="2400" dirty="0"/>
              <a:t>So that together they have at max</a:t>
            </a:r>
          </a:p>
          <a:p>
            <a:pPr marL="0" indent="0">
              <a:buNone/>
            </a:pPr>
            <a:r>
              <a:rPr lang="en-US" sz="2400" dirty="0"/>
              <a:t>Error rate of alpha, we need to set</a:t>
            </a:r>
          </a:p>
          <a:p>
            <a:pPr marL="0" indent="0">
              <a:buNone/>
            </a:pPr>
            <a:r>
              <a:rPr lang="en-US" sz="2400" dirty="0"/>
              <a:t>Different individual critical values,</a:t>
            </a:r>
          </a:p>
          <a:p>
            <a:pPr marL="0" indent="0">
              <a:buNone/>
            </a:pPr>
            <a:r>
              <a:rPr lang="en-US" sz="2400" dirty="0"/>
              <a:t>Precisely alpha/k, where k is the </a:t>
            </a:r>
          </a:p>
          <a:p>
            <a:pPr marL="0" indent="0">
              <a:buNone/>
            </a:pPr>
            <a:r>
              <a:rPr lang="en-US" sz="2400" dirty="0"/>
              <a:t>Number of different hypotheses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8DFEF-2C12-4885-8BC0-6A74FD478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067" y="637903"/>
            <a:ext cx="1104900" cy="30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C9CD3F-CBC1-474B-B005-E43AE8E14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715" y="673553"/>
            <a:ext cx="1676400" cy="2857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0D6D04-666C-40F0-92B9-714C496DE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736" y="1105036"/>
            <a:ext cx="1485900" cy="276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0FE16E-F27E-487C-A455-08065D966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4336" y="1059860"/>
            <a:ext cx="1743075" cy="314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2F93F3-0216-4F13-9911-2EDF16404C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7972" y="1095510"/>
            <a:ext cx="1371600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BAC362-28B4-48D4-804E-BBC24DA904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0819" y="1086800"/>
            <a:ext cx="2162175" cy="295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189F7E-ECDF-4526-AE92-1F30311314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1616" y="1842376"/>
            <a:ext cx="7349113" cy="380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998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rgbClr val="474747"/>
                </a:solidFill>
                <a:effectLst/>
              </a:rPr>
              <a:t>Recitation 24. Multiple Hypothesis Testing and the Bonferroni Correction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82" y="513245"/>
            <a:ext cx="12052178" cy="6182036"/>
          </a:xfrm>
        </p:spPr>
        <p:txBody>
          <a:bodyPr>
            <a:normAutofit/>
          </a:bodyPr>
          <a:lstStyle/>
          <a:p>
            <a:r>
              <a:rPr lang="en-US" dirty="0"/>
              <a:t>Here, we write down our 1</a:t>
            </a:r>
            <a:r>
              <a:rPr lang="en-US" baseline="30000" dirty="0"/>
              <a:t>st</a:t>
            </a:r>
            <a:r>
              <a:rPr lang="en-US" dirty="0"/>
              <a:t> hypothesis test</a:t>
            </a:r>
          </a:p>
          <a:p>
            <a:r>
              <a:rPr lang="en-US" dirty="0"/>
              <a:t>We write down distribution of beta1, normalize it and find critical value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C5D49-19B4-4F0B-BE68-439E62BAD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6013" y="2516643"/>
            <a:ext cx="8598490" cy="42563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EAAAB6-5047-4DD2-9BF2-D20A43AC5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290" y="503872"/>
            <a:ext cx="2066925" cy="4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62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Autofit/>
          </a:bodyPr>
          <a:lstStyle/>
          <a:p>
            <a:r>
              <a:rPr lang="en-GB" sz="3200" b="1" dirty="0">
                <a:solidFill>
                  <a:srgbClr val="474747"/>
                </a:solidFill>
                <a:effectLst/>
              </a:rPr>
              <a:t>Recitation 24. Multiple Hypothesis Testing and the Bonferroni Correction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" y="521954"/>
            <a:ext cx="12052178" cy="6270732"/>
          </a:xfrm>
        </p:spPr>
        <p:txBody>
          <a:bodyPr/>
          <a:lstStyle/>
          <a:p>
            <a:r>
              <a:rPr lang="en-US" dirty="0"/>
              <a:t>Here, we write down our 2nd hypothesis test</a:t>
            </a:r>
          </a:p>
          <a:p>
            <a:r>
              <a:rPr lang="en-US" dirty="0"/>
              <a:t>We write down distribution of beta2-beta1, normalize it and find its critical value</a:t>
            </a:r>
          </a:p>
          <a:p>
            <a:r>
              <a:rPr lang="en-US" dirty="0"/>
              <a:t>In final recitation, we overview what we done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93F129-699A-4AA6-AE2E-80E50C073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401" y="2225180"/>
            <a:ext cx="7825196" cy="39016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0761B6-EBFF-40EE-B1AA-45DF04BEE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353" y="2221639"/>
            <a:ext cx="4373693" cy="375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28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rmAutofit fontScale="90000"/>
          </a:bodyPr>
          <a:lstStyle/>
          <a:p>
            <a:r>
              <a:rPr lang="en-GB" dirty="0"/>
              <a:t>Recitation 25. Ridge regression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75" y="591626"/>
            <a:ext cx="12052178" cy="6182036"/>
          </a:xfrm>
        </p:spPr>
        <p:txBody>
          <a:bodyPr>
            <a:normAutofit/>
          </a:bodyPr>
          <a:lstStyle/>
          <a:p>
            <a:r>
              <a:rPr lang="en-GB" sz="2400" dirty="0"/>
              <a:t>We specify the LR model for both Yi (one y) and vector Y</a:t>
            </a:r>
          </a:p>
          <a:p>
            <a:r>
              <a:rPr lang="en-GB" sz="2400" dirty="0"/>
              <a:t>We want to </a:t>
            </a:r>
            <a:r>
              <a:rPr lang="en-GB" sz="2400" b="1" dirty="0"/>
              <a:t>compare</a:t>
            </a:r>
            <a:r>
              <a:rPr lang="en-GB" sz="2400" dirty="0"/>
              <a:t> quadratic risk of an estimate for beta:</a:t>
            </a:r>
          </a:p>
          <a:p>
            <a:r>
              <a:rPr lang="en-GB" sz="2400" dirty="0"/>
              <a:t>We </a:t>
            </a:r>
            <a:r>
              <a:rPr lang="en-GB" sz="2400" b="1" dirty="0"/>
              <a:t>compare quadratic risks </a:t>
            </a:r>
            <a:r>
              <a:rPr lang="en-GB" sz="2400" dirty="0"/>
              <a:t>for frequentist (one true beta) vs Bayesian estimates (beta is </a:t>
            </a:r>
            <a:r>
              <a:rPr lang="en-GB" sz="2400" dirty="0" err="1"/>
              <a:t>r.v.</a:t>
            </a:r>
            <a:r>
              <a:rPr lang="en-GB" sz="2400" dirty="0"/>
              <a:t>)</a:t>
            </a:r>
          </a:p>
          <a:p>
            <a:pPr marL="0" indent="0">
              <a:buNone/>
            </a:pPr>
            <a:r>
              <a:rPr lang="en-GB" sz="2400" dirty="0"/>
              <a:t>By specifying prior for b</a:t>
            </a:r>
          </a:p>
          <a:p>
            <a:pPr marL="0" indent="0">
              <a:buNone/>
            </a:pPr>
            <a:r>
              <a:rPr lang="en-GB" sz="2400" dirty="0"/>
              <a:t>And calculating posterior</a:t>
            </a:r>
          </a:p>
          <a:p>
            <a:pPr marL="0" indent="0">
              <a:buNone/>
            </a:pPr>
            <a:r>
              <a:rPr lang="en-GB" sz="2400" dirty="0"/>
              <a:t>Using observations Y</a:t>
            </a:r>
          </a:p>
          <a:p>
            <a:r>
              <a:rPr lang="en-GB" sz="2400" dirty="0"/>
              <a:t>We will use mean of</a:t>
            </a:r>
          </a:p>
          <a:p>
            <a:pPr marL="0" indent="0">
              <a:buNone/>
            </a:pPr>
            <a:r>
              <a:rPr lang="en-GB" sz="2400" dirty="0"/>
              <a:t>Bayesian estimator</a:t>
            </a:r>
          </a:p>
          <a:p>
            <a:r>
              <a:rPr lang="en-GB" sz="2400" dirty="0"/>
              <a:t>Our prior for beta is</a:t>
            </a:r>
          </a:p>
          <a:p>
            <a:pPr marL="0" indent="0">
              <a:buNone/>
            </a:pPr>
            <a:r>
              <a:rPr lang="en-GB" sz="2400" dirty="0"/>
              <a:t>Normal distribution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067AD8-0423-401D-B814-4C6F0908B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087" y="1915389"/>
            <a:ext cx="8865326" cy="4873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E5659F-F093-4F25-9981-42F7CB5B5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856" y="545852"/>
            <a:ext cx="2524125" cy="447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AD86B1-AC63-4F85-9825-82FB15848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2891" y="538818"/>
            <a:ext cx="2225553" cy="476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FF8F22E-A814-4246-9FE2-4C7153694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5223" y="1011093"/>
            <a:ext cx="1494130" cy="41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8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rmAutofit fontScale="90000"/>
          </a:bodyPr>
          <a:lstStyle/>
          <a:p>
            <a:r>
              <a:rPr lang="en-GB" dirty="0"/>
              <a:t>Recitation 25. Ridge regression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53" y="499346"/>
            <a:ext cx="12052178" cy="6287347"/>
          </a:xfrm>
        </p:spPr>
        <p:txBody>
          <a:bodyPr>
            <a:normAutofit/>
          </a:bodyPr>
          <a:lstStyle/>
          <a:p>
            <a:r>
              <a:rPr lang="en-GB" sz="2400" dirty="0"/>
              <a:t>We write down equation for posterior distribution and plug in prior and likelihood</a:t>
            </a:r>
          </a:p>
          <a:p>
            <a:r>
              <a:rPr lang="en-GB" sz="2400" dirty="0"/>
              <a:t>By analysing the final product we find out mean and </a:t>
            </a:r>
            <a:r>
              <a:rPr lang="en-GB" sz="2400" dirty="0" err="1"/>
              <a:t>cov</a:t>
            </a:r>
            <a:r>
              <a:rPr lang="en-GB" sz="2400" dirty="0"/>
              <a:t> matrix of posterior which has normal distribution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630989-F90B-4AAD-AFFA-8B12E5F93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032" y="1628775"/>
            <a:ext cx="1022985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380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rmAutofit fontScale="90000"/>
          </a:bodyPr>
          <a:lstStyle/>
          <a:p>
            <a:r>
              <a:rPr lang="en-GB" dirty="0"/>
              <a:t>Recitation 25. Ridge regression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" y="591626"/>
            <a:ext cx="12052178" cy="6182036"/>
          </a:xfrm>
        </p:spPr>
        <p:txBody>
          <a:bodyPr/>
          <a:lstStyle/>
          <a:p>
            <a:r>
              <a:rPr lang="en-GB" dirty="0"/>
              <a:t>So, it turns out that </a:t>
            </a:r>
            <a:r>
              <a:rPr lang="en-GB" b="1" dirty="0"/>
              <a:t>beta</a:t>
            </a:r>
            <a:r>
              <a:rPr lang="en-GB" dirty="0"/>
              <a:t> using </a:t>
            </a:r>
            <a:r>
              <a:rPr lang="en-GB" b="1" dirty="0"/>
              <a:t>least squares approach with regularization </a:t>
            </a:r>
            <a:r>
              <a:rPr lang="en-GB" dirty="0"/>
              <a:t>is the </a:t>
            </a:r>
            <a:r>
              <a:rPr lang="en-GB" b="1" dirty="0"/>
              <a:t>same as MAP and mean estimator </a:t>
            </a:r>
            <a:r>
              <a:rPr lang="en-GB" dirty="0"/>
              <a:t>using </a:t>
            </a:r>
            <a:r>
              <a:rPr lang="en-GB" b="1" dirty="0"/>
              <a:t>Bayesian approach </a:t>
            </a:r>
            <a:r>
              <a:rPr lang="en-GB" dirty="0"/>
              <a:t>when </a:t>
            </a:r>
            <a:r>
              <a:rPr lang="en-GB" b="1" dirty="0"/>
              <a:t>prior</a:t>
            </a:r>
            <a:r>
              <a:rPr lang="en-GB" dirty="0"/>
              <a:t> distribution of beta is assumed to be </a:t>
            </a:r>
            <a:r>
              <a:rPr lang="en-GB" b="1" dirty="0"/>
              <a:t>Gaussian</a:t>
            </a:r>
          </a:p>
          <a:p>
            <a:r>
              <a:rPr lang="en-GB" b="1" dirty="0"/>
              <a:t>Regularized estimator </a:t>
            </a:r>
            <a:r>
              <a:rPr lang="en-GB" dirty="0"/>
              <a:t>for linear regression is called </a:t>
            </a:r>
            <a:r>
              <a:rPr lang="en-GB" b="1" dirty="0"/>
              <a:t>ridge estimator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2611B5-8E00-4E0C-87DF-7FEECB4B5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359" y="3109607"/>
            <a:ext cx="5970652" cy="213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91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rmAutofit fontScale="90000"/>
          </a:bodyPr>
          <a:lstStyle/>
          <a:p>
            <a:r>
              <a:rPr lang="en-GB" dirty="0"/>
              <a:t>Recitation 25. Ridge regression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" y="591626"/>
            <a:ext cx="12052178" cy="6182036"/>
          </a:xfrm>
        </p:spPr>
        <p:txBody>
          <a:bodyPr/>
          <a:lstStyle/>
          <a:p>
            <a:r>
              <a:rPr lang="en-GB" dirty="0"/>
              <a:t>We assume that p=n, X’X=I and calculate the quadratic risk for linear regression with regularization</a:t>
            </a:r>
          </a:p>
          <a:p>
            <a:r>
              <a:rPr lang="en-GB" dirty="0"/>
              <a:t>Our estimator turns out to be biased, but we aim to reduce overall quadratic  risk by aiming to reduce the </a:t>
            </a:r>
          </a:p>
          <a:p>
            <a:pPr marL="0" indent="0">
              <a:buNone/>
            </a:pPr>
            <a:r>
              <a:rPr lang="en-GB" dirty="0"/>
              <a:t>variance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11C7A3-BB55-4F26-8CB8-5A751C1F3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4054" y="1855758"/>
            <a:ext cx="7086425" cy="49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7097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rmAutofit fontScale="90000"/>
          </a:bodyPr>
          <a:lstStyle/>
          <a:p>
            <a:r>
              <a:rPr lang="en-GB" dirty="0"/>
              <a:t>Recitation 25. Ridge regression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" y="549681"/>
            <a:ext cx="12052178" cy="6182036"/>
          </a:xfrm>
        </p:spPr>
        <p:txBody>
          <a:bodyPr/>
          <a:lstStyle/>
          <a:p>
            <a:r>
              <a:rPr lang="en-GB" dirty="0"/>
              <a:t>Here we calculate the value of lambda that minimizes the quadratic risk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7CA4C-C6DA-4539-8703-0326B2459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349" y="1549209"/>
            <a:ext cx="7301132" cy="527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79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rmAutofit fontScale="90000"/>
          </a:bodyPr>
          <a:lstStyle/>
          <a:p>
            <a:r>
              <a:rPr lang="en-GB" dirty="0"/>
              <a:t>Recitation 25. Ridge regression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" y="591626"/>
            <a:ext cx="12052178" cy="6182036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Some remarks</a:t>
            </a:r>
          </a:p>
          <a:p>
            <a:r>
              <a:rPr lang="en-GB" sz="2400" dirty="0"/>
              <a:t>We obtained an </a:t>
            </a:r>
            <a:r>
              <a:rPr lang="en-GB" sz="2400" b="1" dirty="0"/>
              <a:t>estimator</a:t>
            </a:r>
            <a:r>
              <a:rPr lang="en-GB" sz="2400" dirty="0"/>
              <a:t> that is </a:t>
            </a:r>
            <a:r>
              <a:rPr lang="en-GB" sz="2400" b="1" dirty="0"/>
              <a:t>useful</a:t>
            </a:r>
            <a:r>
              <a:rPr lang="en-GB" sz="2400" dirty="0"/>
              <a:t> in a </a:t>
            </a:r>
            <a:r>
              <a:rPr lang="en-GB" sz="2400" b="1" dirty="0"/>
              <a:t>frequentist setup </a:t>
            </a:r>
            <a:r>
              <a:rPr lang="en-GB" sz="2400" dirty="0"/>
              <a:t>through Bayes calculation</a:t>
            </a:r>
          </a:p>
          <a:p>
            <a:r>
              <a:rPr lang="en-GB" sz="2400" dirty="0"/>
              <a:t>Estimator found using </a:t>
            </a:r>
            <a:r>
              <a:rPr lang="en-GB" sz="2400" b="1" dirty="0"/>
              <a:t>LR</a:t>
            </a:r>
            <a:r>
              <a:rPr lang="en-GB" sz="2400" dirty="0"/>
              <a:t> with </a:t>
            </a:r>
            <a:r>
              <a:rPr lang="en-GB" sz="2400" b="1" dirty="0"/>
              <a:t>regularization</a:t>
            </a:r>
            <a:r>
              <a:rPr lang="en-GB" sz="2400" dirty="0"/>
              <a:t> (Ridge regression) with </a:t>
            </a:r>
            <a:r>
              <a:rPr lang="en-GB" sz="2400" b="1" dirty="0"/>
              <a:t>optimal choice of lambda </a:t>
            </a:r>
            <a:r>
              <a:rPr lang="en-GB" sz="2400" dirty="0"/>
              <a:t>is not a proper estimator, as lambda depends on </a:t>
            </a:r>
            <a:r>
              <a:rPr lang="en-GB" sz="2400" b="1" dirty="0"/>
              <a:t>true beta</a:t>
            </a:r>
          </a:p>
          <a:p>
            <a:r>
              <a:rPr lang="en-GB" sz="2400" dirty="0"/>
              <a:t>However, we can use </a:t>
            </a:r>
            <a:r>
              <a:rPr lang="en-GB" sz="2400" b="1" dirty="0"/>
              <a:t>cross validation </a:t>
            </a:r>
            <a:r>
              <a:rPr lang="en-GB" sz="2400" dirty="0"/>
              <a:t>or some other approaches</a:t>
            </a:r>
          </a:p>
          <a:p>
            <a:r>
              <a:rPr lang="en-GB" sz="2400" b="1" dirty="0"/>
              <a:t>Ridge regression </a:t>
            </a:r>
            <a:r>
              <a:rPr lang="en-GB" sz="2400" dirty="0"/>
              <a:t>(regularized) is useful when p&gt;n, X is rank deficient, more variables than data points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D9D679-31E8-4FAD-B146-5D2B9AE9E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293" y="512906"/>
            <a:ext cx="3424168" cy="65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15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rmAutofit fontScale="90000"/>
          </a:bodyPr>
          <a:lstStyle/>
          <a:p>
            <a:r>
              <a:rPr lang="en-US" dirty="0"/>
              <a:t>Insight from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" y="591626"/>
            <a:ext cx="12052178" cy="6182036"/>
          </a:xfrm>
        </p:spPr>
        <p:txBody>
          <a:bodyPr/>
          <a:lstStyle/>
          <a:p>
            <a:r>
              <a:rPr lang="en-US" dirty="0"/>
              <a:t>When we have n </a:t>
            </a:r>
            <a:r>
              <a:rPr lang="en-US" b="1" dirty="0" err="1"/>
              <a:t>iid</a:t>
            </a:r>
            <a:r>
              <a:rPr lang="en-US" dirty="0"/>
              <a:t> Gaussian X’s, while calculating likelihood, we multiply all f’s together as they are independent</a:t>
            </a:r>
          </a:p>
          <a:p>
            <a:r>
              <a:rPr lang="en-US" dirty="0"/>
              <a:t>When Gaussian X’s are </a:t>
            </a:r>
            <a:r>
              <a:rPr lang="en-US" b="1" dirty="0"/>
              <a:t>not independent</a:t>
            </a:r>
            <a:r>
              <a:rPr lang="en-US" dirty="0"/>
              <a:t>, we use multivariable gaussian distribution, and there is </a:t>
            </a:r>
            <a:r>
              <a:rPr lang="en-US" b="1" dirty="0"/>
              <a:t>no need to multiply it n times</a:t>
            </a:r>
            <a:r>
              <a:rPr lang="en-US" dirty="0"/>
              <a:t>, as it both incorporates all n X’s, and there is </a:t>
            </a:r>
            <a:r>
              <a:rPr lang="en-US" b="1" dirty="0"/>
              <a:t>no independence </a:t>
            </a:r>
            <a:r>
              <a:rPr lang="en-US" dirty="0"/>
              <a:t>so that we can multiply</a:t>
            </a:r>
          </a:p>
          <a:p>
            <a:r>
              <a:rPr lang="en-US" dirty="0"/>
              <a:t>(A+BC)’=A’+(BC)’=A’+C’B’; transpose of scalar is itself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2494DB-8A82-4252-844F-E73454CC0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36" y="3285949"/>
            <a:ext cx="6709159" cy="2175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B1516A-AD1F-49A1-B5B2-214896B25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3671" y="3511797"/>
            <a:ext cx="3464316" cy="21843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771657-3CD2-409A-AC5A-521F4AB40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39" y="5793296"/>
            <a:ext cx="2054561" cy="5571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9C4AE1-FF83-409B-81B8-D1F33C9D57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3646" y="5796793"/>
            <a:ext cx="2614714" cy="5285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9024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rmAutofit fontScale="90000"/>
          </a:bodyPr>
          <a:lstStyle/>
          <a:p>
            <a:r>
              <a:rPr lang="en-GB" dirty="0"/>
              <a:t>Modelling assumptions in regression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" y="591626"/>
            <a:ext cx="12052178" cy="6182036"/>
          </a:xfrm>
        </p:spPr>
        <p:txBody>
          <a:bodyPr/>
          <a:lstStyle/>
          <a:p>
            <a:r>
              <a:rPr lang="en-GB" dirty="0"/>
              <a:t>We have </a:t>
            </a:r>
            <a:r>
              <a:rPr lang="en-GB" b="1" dirty="0"/>
              <a:t>2 </a:t>
            </a:r>
            <a:r>
              <a:rPr lang="en-GB" b="1" dirty="0" err="1"/>
              <a:t>iid</a:t>
            </a:r>
            <a:r>
              <a:rPr lang="en-GB" b="1" dirty="0"/>
              <a:t> </a:t>
            </a:r>
            <a:r>
              <a:rPr lang="en-GB" b="1" dirty="0" err="1"/>
              <a:t>r.v.</a:t>
            </a:r>
            <a:r>
              <a:rPr lang="en-GB" b="1" dirty="0"/>
              <a:t> X and Y</a:t>
            </a:r>
            <a:r>
              <a:rPr lang="en-GB" dirty="0"/>
              <a:t>, that have some </a:t>
            </a:r>
            <a:r>
              <a:rPr lang="en-GB" b="1" dirty="0"/>
              <a:t>joint </a:t>
            </a:r>
            <a:r>
              <a:rPr lang="en-GB" b="1" dirty="0" err="1"/>
              <a:t>distrib</a:t>
            </a:r>
            <a:r>
              <a:rPr lang="en-GB" dirty="0"/>
              <a:t>, and joint distribution could tell me that they are </a:t>
            </a:r>
            <a:r>
              <a:rPr lang="en-GB" b="1" dirty="0"/>
              <a:t>independent</a:t>
            </a:r>
            <a:r>
              <a:rPr lang="en-GB" dirty="0"/>
              <a:t>, or </a:t>
            </a:r>
            <a:r>
              <a:rPr lang="en-GB" b="1" dirty="0"/>
              <a:t>positively/negatively correlated</a:t>
            </a:r>
          </a:p>
          <a:p>
            <a:r>
              <a:rPr lang="en-GB" b="1" dirty="0"/>
              <a:t>Regression</a:t>
            </a:r>
            <a:r>
              <a:rPr lang="en-GB" dirty="0"/>
              <a:t> is really about understand the </a:t>
            </a:r>
            <a:r>
              <a:rPr lang="en-GB" b="1" dirty="0"/>
              <a:t>conditional distribution </a:t>
            </a:r>
            <a:r>
              <a:rPr lang="en-GB" dirty="0"/>
              <a:t>of y given x</a:t>
            </a:r>
          </a:p>
          <a:p>
            <a:r>
              <a:rPr lang="en-GB" b="1" dirty="0"/>
              <a:t>Joint distribution </a:t>
            </a:r>
            <a:r>
              <a:rPr lang="en-GB" dirty="0"/>
              <a:t>of X and Y can be described by 1) </a:t>
            </a:r>
            <a:r>
              <a:rPr lang="en-GB" b="1" dirty="0"/>
              <a:t>joint PDF </a:t>
            </a:r>
            <a:r>
              <a:rPr lang="en-GB" dirty="0"/>
              <a:t>2) </a:t>
            </a:r>
            <a:r>
              <a:rPr lang="en-GB" b="1" dirty="0"/>
              <a:t>marginal density </a:t>
            </a:r>
            <a:r>
              <a:rPr lang="en-GB" dirty="0"/>
              <a:t>of X                       and the </a:t>
            </a:r>
            <a:r>
              <a:rPr lang="en-GB" b="1" dirty="0"/>
              <a:t>conditional density</a:t>
            </a:r>
          </a:p>
          <a:p>
            <a:r>
              <a:rPr lang="en-GB" b="1" dirty="0"/>
              <a:t>H(y/x) </a:t>
            </a:r>
            <a:r>
              <a:rPr lang="en-GB" dirty="0"/>
              <a:t>answers </a:t>
            </a:r>
            <a:r>
              <a:rPr lang="en-GB" b="1" dirty="0"/>
              <a:t>all our questions</a:t>
            </a:r>
            <a:r>
              <a:rPr lang="en-GB" dirty="0"/>
              <a:t>, it contains all the info about y given x</a:t>
            </a:r>
          </a:p>
          <a:p>
            <a:r>
              <a:rPr lang="en-GB" dirty="0"/>
              <a:t>Finding out </a:t>
            </a:r>
            <a:r>
              <a:rPr lang="en-GB" b="1" dirty="0"/>
              <a:t>PDF of y </a:t>
            </a:r>
            <a:r>
              <a:rPr lang="en-GB" dirty="0"/>
              <a:t>given </a:t>
            </a:r>
            <a:r>
              <a:rPr lang="en-GB" b="1" dirty="0"/>
              <a:t>each possible value of x </a:t>
            </a:r>
            <a:r>
              <a:rPr lang="en-GB" dirty="0"/>
              <a:t>is a difficult task, instead we settle with </a:t>
            </a:r>
            <a:r>
              <a:rPr lang="en-GB" b="1" dirty="0"/>
              <a:t>some parameter of this distribution </a:t>
            </a:r>
            <a:r>
              <a:rPr lang="en-GB" dirty="0"/>
              <a:t>(mean, median, quantiles)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7A185B-3EC1-47E5-A5EF-95F338CF9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765" y="2376269"/>
            <a:ext cx="1601499" cy="514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CA3869-E8FD-4606-A5ED-D1243A09B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259" y="2390775"/>
            <a:ext cx="1365746" cy="5707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03856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36" y="36806"/>
            <a:ext cx="12091385" cy="506027"/>
          </a:xfrm>
        </p:spPr>
        <p:txBody>
          <a:bodyPr>
            <a:normAutofit fontScale="90000"/>
          </a:bodyPr>
          <a:lstStyle/>
          <a:p>
            <a:r>
              <a:rPr lang="en-US" sz="3100" b="1" dirty="0">
                <a:solidFill>
                  <a:srgbClr val="474747"/>
                </a:solidFill>
                <a:effectLst/>
                <a:latin typeface="Open Sans"/>
              </a:rPr>
              <a:t>Partial Modeling, Regression Function, and Conditional Quantiles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" y="563051"/>
            <a:ext cx="12052178" cy="6182036"/>
          </a:xfrm>
        </p:spPr>
        <p:txBody>
          <a:bodyPr/>
          <a:lstStyle/>
          <a:p>
            <a:r>
              <a:rPr lang="en-GB" dirty="0"/>
              <a:t>We can also describe the distribution of y/x </a:t>
            </a:r>
            <a:r>
              <a:rPr lang="en-GB" b="1" dirty="0"/>
              <a:t>partially</a:t>
            </a:r>
            <a:r>
              <a:rPr lang="en-GB" dirty="0"/>
              <a:t> using</a:t>
            </a:r>
          </a:p>
          <a:p>
            <a:pPr marL="514350" indent="-514350">
              <a:buAutoNum type="arabicParenR"/>
            </a:pPr>
            <a:r>
              <a:rPr lang="en-GB" dirty="0"/>
              <a:t>The </a:t>
            </a:r>
            <a:r>
              <a:rPr lang="en-GB" b="1" dirty="0"/>
              <a:t>expectation</a:t>
            </a:r>
            <a:r>
              <a:rPr lang="en-GB" dirty="0"/>
              <a:t> of Y – E[Y]</a:t>
            </a:r>
          </a:p>
          <a:p>
            <a:pPr marL="514350" indent="-514350">
              <a:buAutoNum type="arabicParenR"/>
            </a:pPr>
            <a:r>
              <a:rPr lang="en-GB" dirty="0"/>
              <a:t>The </a:t>
            </a:r>
            <a:r>
              <a:rPr lang="en-GB" b="1" dirty="0"/>
              <a:t>conditional expectation of Y </a:t>
            </a:r>
            <a:r>
              <a:rPr lang="en-GB" dirty="0"/>
              <a:t>given X=x – E[Y/X=x]</a:t>
            </a:r>
          </a:p>
          <a:p>
            <a:pPr marL="0" indent="0">
              <a:buNone/>
            </a:pPr>
            <a:r>
              <a:rPr lang="en-GB" b="1" dirty="0"/>
              <a:t>Conditional expectation </a:t>
            </a:r>
            <a:r>
              <a:rPr lang="en-GB" dirty="0"/>
              <a:t>is what we call the </a:t>
            </a:r>
            <a:r>
              <a:rPr lang="en-GB" b="1" dirty="0"/>
              <a:t>regression function</a:t>
            </a:r>
          </a:p>
          <a:p>
            <a:pPr marL="514350" indent="-514350">
              <a:buAutoNum type="arabicParenR" startAt="3"/>
            </a:pPr>
            <a:r>
              <a:rPr lang="en-GB" b="1" dirty="0"/>
              <a:t>Other possibilities </a:t>
            </a:r>
            <a:r>
              <a:rPr lang="en-GB" dirty="0"/>
              <a:t>are 1) conditional median m(x) such that,</a:t>
            </a:r>
          </a:p>
          <a:p>
            <a:pPr marL="0" indent="0">
              <a:buNone/>
            </a:pPr>
            <a:r>
              <a:rPr lang="en-GB" dirty="0"/>
              <a:t>Conditional quantiles, conditional variance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50% of observations are in box (between 25% - 75%)</a:t>
            </a:r>
          </a:p>
          <a:p>
            <a:r>
              <a:rPr lang="en-GB" dirty="0"/>
              <a:t>The thick line in the middle is median</a:t>
            </a:r>
          </a:p>
          <a:p>
            <a:pPr marL="514350" indent="-514350">
              <a:buAutoNum type="arabicParenR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074400-7C60-4D10-87E8-4B0B0E820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8348" y="1565944"/>
            <a:ext cx="3458008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02B3BA-4024-4CB8-8059-BCB07D9E9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1772" y="2393265"/>
            <a:ext cx="1738923" cy="6238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D314785-F58D-45E0-B640-816A5340C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" y="3522722"/>
            <a:ext cx="11051730" cy="6238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0A17CC5-428D-4DCC-9988-1E8974898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3080" y="4229346"/>
            <a:ext cx="2922048" cy="19975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F86792-24FB-48E0-B247-6D49AB4704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757" y="6275199"/>
            <a:ext cx="10690241" cy="4854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68535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rmAutofit fontScale="90000"/>
          </a:bodyPr>
          <a:lstStyle/>
          <a:p>
            <a:r>
              <a:rPr lang="en-GB" sz="2700" b="1" dirty="0">
                <a:solidFill>
                  <a:srgbClr val="474747"/>
                </a:solidFill>
                <a:effectLst/>
                <a:latin typeface="Open Sans"/>
              </a:rPr>
              <a:t>Linear Regression: The Function for Conditional Expectation of Y Given a value x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" y="591626"/>
            <a:ext cx="12052178" cy="6182036"/>
          </a:xfrm>
        </p:spPr>
        <p:txBody>
          <a:bodyPr/>
          <a:lstStyle/>
          <a:p>
            <a:r>
              <a:rPr lang="en-US" dirty="0"/>
              <a:t>We </a:t>
            </a:r>
            <a:r>
              <a:rPr lang="en-US" b="1" dirty="0"/>
              <a:t>can’t always find E[Y/X=x] </a:t>
            </a:r>
            <a:r>
              <a:rPr lang="en-US" dirty="0"/>
              <a:t>because we do not have data points at each x, so we have to use </a:t>
            </a:r>
            <a:r>
              <a:rPr lang="en-US" b="1" dirty="0"/>
              <a:t>neighboring values in x</a:t>
            </a:r>
          </a:p>
          <a:p>
            <a:r>
              <a:rPr lang="en-US" dirty="0"/>
              <a:t>So, when we do linear regression, we are actually getting information </a:t>
            </a:r>
            <a:r>
              <a:rPr lang="en-US" b="1" dirty="0"/>
              <a:t>from all the points</a:t>
            </a:r>
            <a:r>
              <a:rPr lang="en-US" dirty="0"/>
              <a:t>, to estimate the </a:t>
            </a:r>
            <a:r>
              <a:rPr lang="en-US" b="1" dirty="0"/>
              <a:t>conditional expectation </a:t>
            </a:r>
            <a:r>
              <a:rPr lang="en-US" dirty="0"/>
              <a:t>at one point</a:t>
            </a:r>
          </a:p>
          <a:p>
            <a:pPr marL="0" indent="0">
              <a:buNone/>
            </a:pPr>
            <a:r>
              <a:rPr lang="en-US" dirty="0"/>
              <a:t>If our aim is to have f(x) = E[Y/X=x]:</a:t>
            </a:r>
          </a:p>
          <a:p>
            <a:r>
              <a:rPr lang="en-US" dirty="0"/>
              <a:t>there are </a:t>
            </a:r>
            <a:r>
              <a:rPr lang="en-US" b="1" dirty="0"/>
              <a:t>too many possible </a:t>
            </a:r>
            <a:r>
              <a:rPr lang="en-US" dirty="0"/>
              <a:t>regression functions f (nonparametric)</a:t>
            </a:r>
          </a:p>
          <a:p>
            <a:r>
              <a:rPr lang="en-US" dirty="0"/>
              <a:t>It is useful to </a:t>
            </a:r>
            <a:r>
              <a:rPr lang="en-US" b="1" dirty="0"/>
              <a:t>restrict</a:t>
            </a:r>
            <a:r>
              <a:rPr lang="en-US" dirty="0"/>
              <a:t> to </a:t>
            </a:r>
            <a:r>
              <a:rPr lang="en-US" b="1" dirty="0"/>
              <a:t>simple</a:t>
            </a:r>
            <a:r>
              <a:rPr lang="en-US" dirty="0"/>
              <a:t> functions that are described by a </a:t>
            </a:r>
            <a:r>
              <a:rPr lang="en-US" b="1" dirty="0"/>
              <a:t>few</a:t>
            </a:r>
            <a:r>
              <a:rPr lang="en-US" dirty="0"/>
              <a:t> parameters</a:t>
            </a:r>
          </a:p>
          <a:p>
            <a:r>
              <a:rPr lang="en-US" dirty="0"/>
              <a:t>Simplest is </a:t>
            </a:r>
            <a:r>
              <a:rPr lang="en-US" b="1" dirty="0"/>
              <a:t>f(x)=</a:t>
            </a:r>
            <a:r>
              <a:rPr lang="en-US" b="1" dirty="0" err="1"/>
              <a:t>a+bx</a:t>
            </a:r>
            <a:r>
              <a:rPr lang="en-US" b="1" dirty="0"/>
              <a:t> </a:t>
            </a:r>
            <a:r>
              <a:rPr lang="en-US" dirty="0"/>
              <a:t>– linear function</a:t>
            </a:r>
          </a:p>
        </p:txBody>
      </p:sp>
    </p:spTree>
    <p:extLst>
      <p:ext uri="{BB962C8B-B14F-4D97-AF65-F5344CB8AC3E}">
        <p14:creationId xmlns:p14="http://schemas.microsoft.com/office/powerpoint/2010/main" val="2239699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474747"/>
                </a:solidFill>
                <a:effectLst/>
                <a:latin typeface="Open Sans"/>
              </a:rPr>
              <a:t>Optimal Theoretical Regression Line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" y="591626"/>
            <a:ext cx="12052178" cy="6182036"/>
          </a:xfrm>
        </p:spPr>
        <p:txBody>
          <a:bodyPr>
            <a:normAutofit/>
          </a:bodyPr>
          <a:lstStyle/>
          <a:p>
            <a:r>
              <a:rPr lang="en-US" sz="2500" dirty="0"/>
              <a:t>So, we decided to use </a:t>
            </a:r>
            <a:r>
              <a:rPr lang="en-US" sz="2500" b="1" dirty="0"/>
              <a:t>linear regression line </a:t>
            </a:r>
            <a:r>
              <a:rPr lang="en-US" sz="2500" dirty="0"/>
              <a:t>for finding </a:t>
            </a:r>
            <a:r>
              <a:rPr lang="en-US" sz="2500" b="1" dirty="0"/>
              <a:t>E[Y/X=x]</a:t>
            </a:r>
          </a:p>
          <a:p>
            <a:r>
              <a:rPr lang="en-US" sz="2500" dirty="0"/>
              <a:t>Then we want to find </a:t>
            </a:r>
            <a:r>
              <a:rPr lang="en-US" sz="2500" b="1" dirty="0"/>
              <a:t>best linear regression line </a:t>
            </a:r>
            <a:r>
              <a:rPr lang="en-US" sz="2500" dirty="0"/>
              <a:t>and we use </a:t>
            </a:r>
            <a:r>
              <a:rPr lang="en-US" sz="2500" b="1" dirty="0"/>
              <a:t>squared distance </a:t>
            </a:r>
            <a:r>
              <a:rPr lang="en-US" sz="2500" dirty="0"/>
              <a:t>as distance </a:t>
            </a:r>
            <a:r>
              <a:rPr lang="en-US" sz="2500" b="1" dirty="0"/>
              <a:t>metric</a:t>
            </a:r>
            <a:r>
              <a:rPr lang="en-US" sz="2500" dirty="0"/>
              <a:t> between true Y’s and fitted Y, and we want them to be </a:t>
            </a:r>
            <a:r>
              <a:rPr lang="en-US" sz="2500" b="1" dirty="0"/>
              <a:t>as close as possible</a:t>
            </a:r>
          </a:p>
          <a:p>
            <a:r>
              <a:rPr lang="en-US" sz="2500" dirty="0"/>
              <a:t>So, we want to </a:t>
            </a:r>
            <a:r>
              <a:rPr lang="en-US" sz="2500" b="1" dirty="0"/>
              <a:t>minimize E[(Y-Y^)^2/X=x]= E[(Y-a –b*X)^2]</a:t>
            </a:r>
          </a:p>
          <a:p>
            <a:endParaRPr lang="en-US" sz="2500" dirty="0"/>
          </a:p>
          <a:p>
            <a:r>
              <a:rPr lang="en-US" sz="2500" dirty="0"/>
              <a:t>We want to </a:t>
            </a:r>
            <a:r>
              <a:rPr lang="en-US" sz="2500" b="1" dirty="0"/>
              <a:t>find a and b </a:t>
            </a:r>
            <a:r>
              <a:rPr lang="en-US" sz="2500" dirty="0"/>
              <a:t>that will minimize this expression</a:t>
            </a:r>
          </a:p>
          <a:p>
            <a:r>
              <a:rPr lang="en-US" sz="2500" dirty="0"/>
              <a:t>So, we find </a:t>
            </a:r>
            <a:r>
              <a:rPr lang="en-US" sz="2500" b="1" dirty="0"/>
              <a:t>derivatives </a:t>
            </a:r>
            <a:r>
              <a:rPr lang="en-US" sz="2500" b="1" dirty="0" err="1"/>
              <a:t>wrt</a:t>
            </a:r>
            <a:r>
              <a:rPr lang="en-US" sz="2500" b="1" dirty="0"/>
              <a:t> to a and b</a:t>
            </a:r>
            <a:r>
              <a:rPr lang="en-US" sz="2500" dirty="0"/>
              <a:t>, set them to 0, and find 2</a:t>
            </a:r>
            <a:r>
              <a:rPr lang="en-US" sz="2500" baseline="30000" dirty="0"/>
              <a:t>nd</a:t>
            </a:r>
            <a:r>
              <a:rPr lang="en-US" sz="2500" dirty="0"/>
              <a:t> derivatives and </a:t>
            </a:r>
            <a:r>
              <a:rPr lang="en-US" sz="2500" b="1" dirty="0"/>
              <a:t>hessian</a:t>
            </a:r>
            <a:r>
              <a:rPr lang="en-US" sz="2500" dirty="0"/>
              <a:t> so that we verify the found </a:t>
            </a:r>
            <a:r>
              <a:rPr lang="en-US" sz="2500" b="1" dirty="0"/>
              <a:t>critical points </a:t>
            </a:r>
            <a:r>
              <a:rPr lang="en-US" sz="2500" dirty="0"/>
              <a:t>represent the </a:t>
            </a:r>
            <a:r>
              <a:rPr lang="en-US" sz="2500" b="1" dirty="0"/>
              <a:t>minimizers</a:t>
            </a:r>
            <a:r>
              <a:rPr lang="en-US" sz="2500" dirty="0"/>
              <a:t> not maximizers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432FBF-4F3A-4EBE-908E-13D8E0668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74" y="2286416"/>
            <a:ext cx="8700802" cy="5278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A77599-DB93-4CBD-8782-771079133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494" y="4121781"/>
            <a:ext cx="5111083" cy="11959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CF6BE2-20C5-409D-A499-991647D24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834" y="4116185"/>
            <a:ext cx="4183279" cy="14362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9252DB-803F-44D8-B526-58946AC143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978" y="5739644"/>
            <a:ext cx="1291793" cy="5549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89C4F2-43A7-436E-ADE3-CA6D10B2C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84" y="5763456"/>
            <a:ext cx="2400300" cy="533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EE1D391-CA96-4E26-8A0E-E4689445647C}"/>
              </a:ext>
            </a:extLst>
          </p:cNvPr>
          <p:cNvSpPr txBox="1"/>
          <p:nvPr/>
        </p:nvSpPr>
        <p:spPr>
          <a:xfrm>
            <a:off x="4820575" y="5690586"/>
            <a:ext cx="6782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In b we see </a:t>
            </a:r>
            <a:r>
              <a:rPr lang="en-US" dirty="0" err="1">
                <a:solidFill>
                  <a:srgbClr val="FF0000"/>
                </a:solidFill>
              </a:rPr>
              <a:t>cov</a:t>
            </a:r>
            <a:r>
              <a:rPr lang="en-US" dirty="0">
                <a:solidFill>
                  <a:srgbClr val="FF0000"/>
                </a:solidFill>
              </a:rPr>
              <a:t>/var, so if X and Y are changing in the same direction then we have (+) slope, if opposite directions, then (-) slope</a:t>
            </a:r>
          </a:p>
        </p:txBody>
      </p:sp>
    </p:spTree>
    <p:extLst>
      <p:ext uri="{BB962C8B-B14F-4D97-AF65-F5344CB8AC3E}">
        <p14:creationId xmlns:p14="http://schemas.microsoft.com/office/powerpoint/2010/main" val="3111076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474747"/>
                </a:solidFill>
                <a:effectLst/>
                <a:latin typeface="Open Sans"/>
              </a:rPr>
              <a:t>Linear Regression in Practice: Linear Model Plus Noise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" y="591626"/>
            <a:ext cx="12052178" cy="6182036"/>
          </a:xfrm>
        </p:spPr>
        <p:txBody>
          <a:bodyPr/>
          <a:lstStyle/>
          <a:p>
            <a:r>
              <a:rPr lang="en-US" dirty="0"/>
              <a:t>Clearly, the points will not lie exactly on the fitted line if var(Y/X=x)&gt;0, we will have some noise eps which equals to                              so that </a:t>
            </a:r>
          </a:p>
          <a:p>
            <a:r>
              <a:rPr lang="en-US" dirty="0"/>
              <a:t>Noise eps should satisfy:              and </a:t>
            </a:r>
          </a:p>
          <a:p>
            <a:r>
              <a:rPr lang="en-US" dirty="0"/>
              <a:t>We get this by </a:t>
            </a:r>
            <a:r>
              <a:rPr lang="en-US" b="1" dirty="0"/>
              <a:t>plugging best fitted a^ and b^ </a:t>
            </a:r>
            <a:r>
              <a:rPr lang="en-US" dirty="0"/>
              <a:t>from theoretical LR</a:t>
            </a:r>
          </a:p>
          <a:p>
            <a:r>
              <a:rPr lang="en-US" dirty="0"/>
              <a:t>So, it is just a </a:t>
            </a:r>
            <a:r>
              <a:rPr lang="en-US" b="1" dirty="0"/>
              <a:t>property</a:t>
            </a:r>
            <a:r>
              <a:rPr lang="en-US" dirty="0"/>
              <a:t> of linear least squares method              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24068-FC5D-4067-AB56-17F27BBD5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7480" y="1055656"/>
            <a:ext cx="2204610" cy="3292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22E765-76D9-4747-9258-56246443E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8732" y="1001326"/>
            <a:ext cx="1432025" cy="4546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0F7D3A-B307-4D59-9499-2B130DDA9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314" y="1540692"/>
            <a:ext cx="872994" cy="3946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E3522C-EAED-41B2-95F8-36D6C869E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7878" y="1556273"/>
            <a:ext cx="1530811" cy="3790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66C3549-83F0-42F2-8804-25D9E4F203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3112" y="3399116"/>
            <a:ext cx="1695313" cy="728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77F92A-22B0-4214-BD61-EDAE15C90E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2155" y="3397760"/>
            <a:ext cx="3150086" cy="7000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710625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746A9-297F-4A44-B076-1CDB9D01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1" y="17756"/>
            <a:ext cx="12091385" cy="506027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solidFill>
                  <a:srgbClr val="474747"/>
                </a:solidFill>
                <a:effectLst/>
                <a:latin typeface="Open Sans"/>
              </a:rPr>
              <a:t>Empirical Linear Regression via The Statistical Hammer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E508A-E6E2-496B-AE0A-F8B2A77B9E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4" y="591626"/>
            <a:ext cx="12052178" cy="6182036"/>
          </a:xfrm>
        </p:spPr>
        <p:txBody>
          <a:bodyPr/>
          <a:lstStyle/>
          <a:p>
            <a:r>
              <a:rPr lang="en-US" dirty="0"/>
              <a:t>In practice a* and b* are needed to be estimated from data</a:t>
            </a:r>
          </a:p>
          <a:p>
            <a:r>
              <a:rPr lang="en-US" dirty="0"/>
              <a:t>So, given X1,Y1 … </a:t>
            </a:r>
            <a:r>
              <a:rPr lang="en-US" dirty="0" err="1"/>
              <a:t>Xn</a:t>
            </a:r>
            <a:r>
              <a:rPr lang="en-US" dirty="0"/>
              <a:t>, </a:t>
            </a:r>
            <a:r>
              <a:rPr lang="en-US" dirty="0" err="1"/>
              <a:t>Yn</a:t>
            </a:r>
            <a:r>
              <a:rPr lang="en-US" dirty="0"/>
              <a:t>  n pair points we should have</a:t>
            </a:r>
          </a:p>
          <a:p>
            <a:r>
              <a:rPr lang="en-US" dirty="0"/>
              <a:t>In this setting, we need to estimate a* and b* </a:t>
            </a:r>
          </a:p>
          <a:p>
            <a:r>
              <a:rPr lang="en-US" b="1" dirty="0"/>
              <a:t>Definition of LSE </a:t>
            </a:r>
            <a:r>
              <a:rPr lang="en-US" dirty="0"/>
              <a:t>(least squares estimator) of (</a:t>
            </a:r>
            <a:r>
              <a:rPr lang="en-US" dirty="0" err="1"/>
              <a:t>a,b</a:t>
            </a:r>
            <a:r>
              <a:rPr lang="en-US" dirty="0"/>
              <a:t>) is the </a:t>
            </a:r>
            <a:r>
              <a:rPr lang="en-US" b="1" dirty="0"/>
              <a:t>minimizer</a:t>
            </a:r>
            <a:r>
              <a:rPr lang="en-US" dirty="0"/>
              <a:t> of the </a:t>
            </a:r>
            <a:r>
              <a:rPr lang="en-US" b="1" dirty="0"/>
              <a:t>sum</a:t>
            </a:r>
            <a:r>
              <a:rPr lang="en-US" dirty="0"/>
              <a:t> of squared errors                 where for a and b we have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1CD0B-C5BF-4974-9E30-8A7C3C7EF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163" y="1092045"/>
            <a:ext cx="2090266" cy="4526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E6AB4F-3C01-4A63-8E51-6CF699EDF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4412" y="2522460"/>
            <a:ext cx="1174211" cy="4570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6BE198-24ED-4262-989E-D8C81E4D4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089" y="2514878"/>
            <a:ext cx="1133475" cy="514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732760-DE2B-4002-BF23-05A6B2444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7693" y="2553394"/>
            <a:ext cx="1289015" cy="4206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64680E0-3875-4791-AF78-F79910139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7277" y="3600452"/>
            <a:ext cx="1695313" cy="728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1FB0ED-F1AD-4BA5-8AE8-F3DE3179BB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320" y="3599096"/>
            <a:ext cx="3150086" cy="7000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173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2901</TotalTime>
  <Words>3317</Words>
  <Application>Microsoft Office PowerPoint</Application>
  <PresentationFormat>Widescreen</PresentationFormat>
  <Paragraphs>291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Arial</vt:lpstr>
      <vt:lpstr>Calibri</vt:lpstr>
      <vt:lpstr>Calibri Light</vt:lpstr>
      <vt:lpstr>inherit</vt:lpstr>
      <vt:lpstr>Lora</vt:lpstr>
      <vt:lpstr>Open Sans</vt:lpstr>
      <vt:lpstr>Office Theme</vt:lpstr>
      <vt:lpstr>Unit 6 Linear regression</vt:lpstr>
      <vt:lpstr>Objectives</vt:lpstr>
      <vt:lpstr>Goals of Regression</vt:lpstr>
      <vt:lpstr>Modelling assumptions in regression</vt:lpstr>
      <vt:lpstr>Partial Modeling, Regression Function, and Conditional Quantiles</vt:lpstr>
      <vt:lpstr>Linear Regression: The Function for Conditional Expectation of Y Given a value x</vt:lpstr>
      <vt:lpstr>Optimal Theoretical Regression Line</vt:lpstr>
      <vt:lpstr>Linear Regression in Practice: Linear Model Plus Noise</vt:lpstr>
      <vt:lpstr>Empirical Linear Regression via The Statistical Hammer</vt:lpstr>
      <vt:lpstr>Multivariate Regression: Definitions, Modeling, and Matrix LSE</vt:lpstr>
      <vt:lpstr>Multivariate Linear Regression</vt:lpstr>
      <vt:lpstr>Linear independence and span</vt:lpstr>
      <vt:lpstr>Rank</vt:lpstr>
      <vt:lpstr>Rank examples</vt:lpstr>
      <vt:lpstr>Multivariate Linear Regression</vt:lpstr>
      <vt:lpstr>Geometric Interpretation of Linear Regression</vt:lpstr>
      <vt:lpstr>Linear Regression with Deterministic Design</vt:lpstr>
      <vt:lpstr>The Least Square Estimator is the MLE in Deterministic Design</vt:lpstr>
      <vt:lpstr>Prediction error</vt:lpstr>
      <vt:lpstr>Significance Tests</vt:lpstr>
      <vt:lpstr>Bonferroni's Test and Remarks</vt:lpstr>
      <vt:lpstr>Remarks</vt:lpstr>
      <vt:lpstr>Recitation 23. Hypothesis test for linear regression</vt:lpstr>
      <vt:lpstr>Recitation 23. Hypothesis test for linear regression</vt:lpstr>
      <vt:lpstr>Recitation 23.Hypothesis test for linear regression(Linear algebra review)</vt:lpstr>
      <vt:lpstr>Recitation 23. Hypothesis test for linear regression (LR review)</vt:lpstr>
      <vt:lpstr>Recitation 23. Hypothesis test for linear regression</vt:lpstr>
      <vt:lpstr>Recitation 23. Hypothesis test for linear regression</vt:lpstr>
      <vt:lpstr>Recitation 23. Hypothesis test for linear regression</vt:lpstr>
      <vt:lpstr>Recitation 24. Multiple Hypothesis Testing and the Bonferroni Correction</vt:lpstr>
      <vt:lpstr>Recitation 24. Multiple Hypothesis Testing and the Bonferroni Correction</vt:lpstr>
      <vt:lpstr>Recitation 24. Multiple Hypothesis Testing and the Bonferroni Correction</vt:lpstr>
      <vt:lpstr>Recitation 25. Ridge regression</vt:lpstr>
      <vt:lpstr>Recitation 25. Ridge regression</vt:lpstr>
      <vt:lpstr>Recitation 25. Ridge regression</vt:lpstr>
      <vt:lpstr>Recitation 25. Ridge regression</vt:lpstr>
      <vt:lpstr>Recitation 25. Ridge regression</vt:lpstr>
      <vt:lpstr>Recitation 25. Ridge regression</vt:lpstr>
      <vt:lpstr>Insight from exercises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6 Linear regression</dc:title>
  <dc:creator>Valiyev, Mahammad</dc:creator>
  <cp:lastModifiedBy>Valiyev, Mahammad</cp:lastModifiedBy>
  <cp:revision>355</cp:revision>
  <dcterms:created xsi:type="dcterms:W3CDTF">2020-08-19T12:55:27Z</dcterms:created>
  <dcterms:modified xsi:type="dcterms:W3CDTF">2020-09-05T07:31:14Z</dcterms:modified>
</cp:coreProperties>
</file>